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8"/>
  </p:notesMasterIdLst>
  <p:sldIdLst>
    <p:sldId id="264" r:id="rId2"/>
    <p:sldId id="305" r:id="rId3"/>
    <p:sldId id="277" r:id="rId4"/>
    <p:sldId id="299" r:id="rId5"/>
    <p:sldId id="300" r:id="rId6"/>
    <p:sldId id="302" r:id="rId7"/>
    <p:sldId id="298" r:id="rId8"/>
    <p:sldId id="285" r:id="rId9"/>
    <p:sldId id="286" r:id="rId10"/>
    <p:sldId id="280" r:id="rId11"/>
    <p:sldId id="287" r:id="rId12"/>
    <p:sldId id="265" r:id="rId13"/>
    <p:sldId id="291" r:id="rId14"/>
    <p:sldId id="266" r:id="rId15"/>
    <p:sldId id="294" r:id="rId16"/>
    <p:sldId id="295" r:id="rId17"/>
    <p:sldId id="296" r:id="rId18"/>
    <p:sldId id="297" r:id="rId19"/>
    <p:sldId id="269" r:id="rId20"/>
    <p:sldId id="273" r:id="rId21"/>
    <p:sldId id="275" r:id="rId22"/>
    <p:sldId id="283" r:id="rId23"/>
    <p:sldId id="292" r:id="rId24"/>
    <p:sldId id="288" r:id="rId25"/>
    <p:sldId id="271" r:id="rId26"/>
    <p:sldId id="272" r:id="rId27"/>
  </p:sldIdLst>
  <p:sldSz cx="9144000" cy="6858000" type="screen4x3"/>
  <p:notesSz cx="6805613" cy="99441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itt Pedersen" initials="KP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90" autoAdjust="0"/>
    <p:restoredTop sz="63562" autoAdjust="0"/>
  </p:normalViewPr>
  <p:slideViewPr>
    <p:cSldViewPr>
      <p:cViewPr>
        <p:scale>
          <a:sx n="77" d="100"/>
          <a:sy n="77" d="100"/>
        </p:scale>
        <p:origin x="-2616" y="-2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C28B1B-C990-4B7F-A8F9-69FBBC1FA4FE}" type="datetimeFigureOut">
              <a:rPr lang="da-DK" smtClean="0"/>
              <a:t>27-11-2018</a:t>
            </a:fld>
            <a:endParaRPr lang="da-DK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0562" y="4723448"/>
            <a:ext cx="5444490" cy="447484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854939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ABCBD3-57E5-4C84-9ECA-DC4ACF934F3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508806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Præsentation</a:t>
            </a:r>
            <a:r>
              <a:rPr lang="da-DK" baseline="0" dirty="0" smtClean="0"/>
              <a:t> af os</a:t>
            </a: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ABCBD3-57E5-4C84-9ECA-DC4ACF934F3D}" type="slidenum">
              <a:rPr lang="da-DK" smtClean="0"/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583566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da-DK" sz="1200" b="0" i="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ABCBD3-57E5-4C84-9ECA-DC4ACF934F3D}" type="slidenum">
              <a:rPr lang="da-DK" smtClean="0"/>
              <a:t>10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504759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da-DK" sz="1200" dirty="0" smtClean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ABCBD3-57E5-4C84-9ECA-DC4ACF934F3D}" type="slidenum">
              <a:rPr lang="da-DK" smtClean="0">
                <a:solidFill>
                  <a:prstClr val="black"/>
                </a:solidFill>
              </a:rPr>
              <a:pPr/>
              <a:t>11</a:t>
            </a:fld>
            <a:endParaRPr lang="da-DK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28987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ABCBD3-57E5-4C84-9ECA-DC4ACF934F3D}" type="slidenum">
              <a:rPr lang="da-DK" smtClean="0"/>
              <a:t>12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680413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ABCBD3-57E5-4C84-9ECA-DC4ACF934F3D}" type="slidenum">
              <a:rPr lang="da-DK" smtClean="0"/>
              <a:t>13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46985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 smtClean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ABCBD3-57E5-4C84-9ECA-DC4ACF934F3D}" type="slidenum">
              <a:rPr lang="da-DK" smtClean="0"/>
              <a:t>14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744819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ABCBD3-57E5-4C84-9ECA-DC4ACF934F3D}" type="slidenum">
              <a:rPr lang="da-DK" smtClean="0"/>
              <a:t>15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603393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ABCBD3-57E5-4C84-9ECA-DC4ACF934F3D}" type="slidenum">
              <a:rPr lang="da-DK" smtClean="0"/>
              <a:t>16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363917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ABCBD3-57E5-4C84-9ECA-DC4ACF934F3D}" type="slidenum">
              <a:rPr lang="da-DK" smtClean="0"/>
              <a:t>17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1242004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ABCBD3-57E5-4C84-9ECA-DC4ACF934F3D}" type="slidenum">
              <a:rPr lang="da-DK" smtClean="0"/>
              <a:t>18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1242004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ABCBD3-57E5-4C84-9ECA-DC4ACF934F3D}" type="slidenum">
              <a:rPr lang="da-DK" smtClean="0"/>
              <a:t>19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100327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ABCBD3-57E5-4C84-9ECA-DC4ACF934F3D}" type="slidenum">
              <a:rPr lang="da-DK" smtClean="0"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5237574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ABCBD3-57E5-4C84-9ECA-DC4ACF934F3D}" type="slidenum">
              <a:rPr lang="da-DK" smtClean="0"/>
              <a:t>20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1239946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ABCBD3-57E5-4C84-9ECA-DC4ACF934F3D}" type="slidenum">
              <a:rPr lang="da-DK" smtClean="0"/>
              <a:t>21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0385541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ABCBD3-57E5-4C84-9ECA-DC4ACF934F3D}" type="slidenum">
              <a:rPr lang="da-DK" smtClean="0"/>
              <a:t>22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1740594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ABCBD3-57E5-4C84-9ECA-DC4ACF934F3D}" type="slidenum">
              <a:rPr lang="da-DK" smtClean="0"/>
              <a:t>23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8288568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ABCBD3-57E5-4C84-9ECA-DC4ACF934F3D}" type="slidenum">
              <a:rPr lang="da-DK" smtClean="0"/>
              <a:t>24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303443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ABCBD3-57E5-4C84-9ECA-DC4ACF934F3D}" type="slidenum">
              <a:rPr lang="da-DK" smtClean="0"/>
              <a:t>25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7228446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ABCBD3-57E5-4C84-9ECA-DC4ACF934F3D}" type="slidenum">
              <a:rPr lang="da-DK" smtClean="0"/>
              <a:t>26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091962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ABCBD3-57E5-4C84-9ECA-DC4ACF934F3D}" type="slidenum">
              <a:rPr lang="da-DK" smtClean="0"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887919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ABCBD3-57E5-4C84-9ECA-DC4ACF934F3D}" type="slidenum">
              <a:rPr lang="da-DK" smtClean="0"/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216040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baseline="0" dirty="0" smtClean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ABCBD3-57E5-4C84-9ECA-DC4ACF934F3D}" type="slidenum">
              <a:rPr lang="da-DK" smtClean="0"/>
              <a:t>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922360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5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ABCBD3-57E5-4C84-9ECA-DC4ACF934F3D}" type="slidenum">
              <a:rPr lang="da-DK" smtClean="0"/>
              <a:t>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148409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ABCBD3-57E5-4C84-9ECA-DC4ACF934F3D}" type="slidenum">
              <a:rPr lang="da-DK" smtClean="0"/>
              <a:t>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807837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ABCBD3-57E5-4C84-9ECA-DC4ACF934F3D}" type="slidenum">
              <a:rPr lang="da-DK" smtClean="0"/>
              <a:t>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908654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baseline="0" dirty="0" smtClean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ABCBD3-57E5-4C84-9ECA-DC4ACF934F3D}" type="slidenum">
              <a:rPr lang="da-DK" smtClean="0"/>
              <a:t>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816102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-form 5"/>
          <p:cNvSpPr/>
          <p:nvPr userDrawn="1"/>
        </p:nvSpPr>
        <p:spPr>
          <a:xfrm rot="16200000">
            <a:off x="1472077" y="-711000"/>
            <a:ext cx="6199847" cy="8280000"/>
          </a:xfrm>
          <a:custGeom>
            <a:avLst/>
            <a:gdLst>
              <a:gd name="connsiteX0" fmla="*/ 0 w 6131266"/>
              <a:gd name="connsiteY0" fmla="*/ 0 h 8280000"/>
              <a:gd name="connsiteX1" fmla="*/ 5239105 w 6131266"/>
              <a:gd name="connsiteY1" fmla="*/ 0 h 8280000"/>
              <a:gd name="connsiteX2" fmla="*/ 5239105 w 6131266"/>
              <a:gd name="connsiteY2" fmla="*/ 5214367 h 8280000"/>
              <a:gd name="connsiteX3" fmla="*/ 6131266 w 6131266"/>
              <a:gd name="connsiteY3" fmla="*/ 5214367 h 8280000"/>
              <a:gd name="connsiteX4" fmla="*/ 6131266 w 6131266"/>
              <a:gd name="connsiteY4" fmla="*/ 8280000 h 8280000"/>
              <a:gd name="connsiteX5" fmla="*/ 0 w 6131266"/>
              <a:gd name="connsiteY5" fmla="*/ 8280000 h 8280000"/>
              <a:gd name="connsiteX6" fmla="*/ 0 w 6131266"/>
              <a:gd name="connsiteY6" fmla="*/ 0 h 8280000"/>
              <a:gd name="connsiteX0" fmla="*/ 0 w 6131266"/>
              <a:gd name="connsiteY0" fmla="*/ 0 h 8280000"/>
              <a:gd name="connsiteX1" fmla="*/ 5239105 w 6131266"/>
              <a:gd name="connsiteY1" fmla="*/ 0 h 8280000"/>
              <a:gd name="connsiteX2" fmla="*/ 5239105 w 6131266"/>
              <a:gd name="connsiteY2" fmla="*/ 5214367 h 8280000"/>
              <a:gd name="connsiteX3" fmla="*/ 6131266 w 6131266"/>
              <a:gd name="connsiteY3" fmla="*/ 2302355 h 8280000"/>
              <a:gd name="connsiteX4" fmla="*/ 6131266 w 6131266"/>
              <a:gd name="connsiteY4" fmla="*/ 8280000 h 8280000"/>
              <a:gd name="connsiteX5" fmla="*/ 0 w 6131266"/>
              <a:gd name="connsiteY5" fmla="*/ 8280000 h 8280000"/>
              <a:gd name="connsiteX6" fmla="*/ 0 w 6131266"/>
              <a:gd name="connsiteY6" fmla="*/ 0 h 8280000"/>
              <a:gd name="connsiteX0" fmla="*/ 0 w 6131266"/>
              <a:gd name="connsiteY0" fmla="*/ 0 h 8280000"/>
              <a:gd name="connsiteX1" fmla="*/ 5239105 w 6131266"/>
              <a:gd name="connsiteY1" fmla="*/ 0 h 8280000"/>
              <a:gd name="connsiteX2" fmla="*/ 5239105 w 6131266"/>
              <a:gd name="connsiteY2" fmla="*/ 1943628 h 8280000"/>
              <a:gd name="connsiteX3" fmla="*/ 6131266 w 6131266"/>
              <a:gd name="connsiteY3" fmla="*/ 2302355 h 8280000"/>
              <a:gd name="connsiteX4" fmla="*/ 6131266 w 6131266"/>
              <a:gd name="connsiteY4" fmla="*/ 8280000 h 8280000"/>
              <a:gd name="connsiteX5" fmla="*/ 0 w 6131266"/>
              <a:gd name="connsiteY5" fmla="*/ 8280000 h 8280000"/>
              <a:gd name="connsiteX6" fmla="*/ 0 w 6131266"/>
              <a:gd name="connsiteY6" fmla="*/ 0 h 82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31266" h="8280000">
                <a:moveTo>
                  <a:pt x="0" y="0"/>
                </a:moveTo>
                <a:lnTo>
                  <a:pt x="5239105" y="0"/>
                </a:lnTo>
                <a:lnTo>
                  <a:pt x="5239105" y="1943628"/>
                </a:lnTo>
                <a:lnTo>
                  <a:pt x="6131266" y="2302355"/>
                </a:lnTo>
                <a:lnTo>
                  <a:pt x="6131266" y="8280000"/>
                </a:lnTo>
                <a:lnTo>
                  <a:pt x="0" y="8280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a-DK" dirty="0">
              <a:solidFill>
                <a:prstClr val="white"/>
              </a:solidFill>
            </a:endParaRPr>
          </a:p>
        </p:txBody>
      </p:sp>
      <p:pic>
        <p:nvPicPr>
          <p:cNvPr id="5" name="Billed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522" y="332990"/>
            <a:ext cx="1742534" cy="647641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9548" y="3478426"/>
            <a:ext cx="7764905" cy="1655762"/>
          </a:xfrm>
        </p:spPr>
        <p:txBody>
          <a:bodyPr>
            <a:normAutofit/>
          </a:bodyPr>
          <a:lstStyle>
            <a:lvl1pPr marL="0" indent="0" algn="l">
              <a:buNone/>
              <a:defRPr sz="2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noProof="0" dirty="0" smtClean="0"/>
              <a:t>Klik for at redigere</a:t>
            </a:r>
            <a:endParaRPr lang="da-DK" noProof="0" dirty="0"/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685800" y="1780133"/>
            <a:ext cx="7772400" cy="1441320"/>
          </a:xfrm>
        </p:spPr>
        <p:txBody>
          <a:bodyPr anchor="b" anchorCtr="0">
            <a:normAutofit/>
          </a:bodyPr>
          <a:lstStyle>
            <a:lvl1pPr algn="l">
              <a:defRPr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a-DK" noProof="0" dirty="0" smtClean="0"/>
              <a:t>Klik for at redigere</a:t>
            </a:r>
            <a:endParaRPr lang="da-DK" noProof="0" dirty="0"/>
          </a:p>
        </p:txBody>
      </p:sp>
      <p:sp>
        <p:nvSpPr>
          <p:cNvPr id="12" name="Pladsholder til sidefod 3"/>
          <p:cNvSpPr>
            <a:spLocks noGrp="1"/>
          </p:cNvSpPr>
          <p:nvPr>
            <p:ph type="ftr" sz="quarter" idx="3"/>
          </p:nvPr>
        </p:nvSpPr>
        <p:spPr>
          <a:xfrm>
            <a:off x="694773" y="5732886"/>
            <a:ext cx="7757464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bg1"/>
                </a:solidFill>
              </a:defRPr>
            </a:lvl1pPr>
          </a:lstStyle>
          <a:p>
            <a:endParaRPr lang="da-DK" dirty="0">
              <a:solidFill>
                <a:prstClr val="white"/>
              </a:solidFill>
            </a:endParaRPr>
          </a:p>
        </p:txBody>
      </p:sp>
      <p:sp>
        <p:nvSpPr>
          <p:cNvPr id="13" name="Pladsholder til dato 12"/>
          <p:cNvSpPr>
            <a:spLocks noGrp="1"/>
          </p:cNvSpPr>
          <p:nvPr>
            <p:ph type="dt" sz="half" idx="2"/>
          </p:nvPr>
        </p:nvSpPr>
        <p:spPr>
          <a:xfrm>
            <a:off x="694438" y="5963476"/>
            <a:ext cx="775780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001D93EF-E939-424B-A358-06DE25405AF2}" type="datetime2">
              <a:rPr lang="da-DK" smtClean="0">
                <a:solidFill>
                  <a:prstClr val="white"/>
                </a:solidFill>
              </a:rPr>
              <a:pPr/>
              <a:t>27. november 2018</a:t>
            </a:fld>
            <a:endParaRPr lang="da-DK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202594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29336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000" y="1930923"/>
            <a:ext cx="8280000" cy="3960000"/>
          </a:xfrm>
        </p:spPr>
        <p:txBody>
          <a:bodyPr/>
          <a:lstStyle/>
          <a:p>
            <a:pPr lvl="0"/>
            <a:r>
              <a:rPr lang="da-DK" noProof="0" dirty="0" smtClean="0"/>
              <a:t>Klik for at redigere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noProof="0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32000" y="943053"/>
            <a:ext cx="8280000" cy="78941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da-DK" noProof="0" dirty="0" smtClean="0"/>
              <a:t>Klik for at redigere</a:t>
            </a:r>
            <a:endParaRPr lang="en-US" dirty="0" smtClean="0"/>
          </a:p>
        </p:txBody>
      </p:sp>
      <p:sp>
        <p:nvSpPr>
          <p:cNvPr id="14" name="Pladsholder til dato 12"/>
          <p:cNvSpPr>
            <a:spLocks noGrp="1"/>
          </p:cNvSpPr>
          <p:nvPr>
            <p:ph type="dt" sz="half" idx="2"/>
          </p:nvPr>
        </p:nvSpPr>
        <p:spPr>
          <a:xfrm>
            <a:off x="6554547" y="614789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1375FCF0-2145-4C79-9B70-B10F5C5B074D}" type="datetime2">
              <a:rPr lang="da-DK" smtClean="0">
                <a:solidFill>
                  <a:prstClr val="white"/>
                </a:solidFill>
              </a:rPr>
              <a:pPr/>
              <a:t>27. november 2018</a:t>
            </a:fld>
            <a:endParaRPr lang="da-DK" dirty="0">
              <a:solidFill>
                <a:prstClr val="white"/>
              </a:solidFill>
            </a:endParaRPr>
          </a:p>
        </p:txBody>
      </p:sp>
      <p:sp>
        <p:nvSpPr>
          <p:cNvPr id="15" name="Pladsholder til sidefod 3"/>
          <p:cNvSpPr>
            <a:spLocks noGrp="1"/>
          </p:cNvSpPr>
          <p:nvPr>
            <p:ph type="ftr" sz="quarter" idx="3"/>
          </p:nvPr>
        </p:nvSpPr>
        <p:spPr>
          <a:xfrm>
            <a:off x="455853" y="6147898"/>
            <a:ext cx="60721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da-DK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05109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sobjekt m. manch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4"/>
          </p:nvPr>
        </p:nvSpPr>
        <p:spPr>
          <a:xfrm>
            <a:off x="432000" y="2297928"/>
            <a:ext cx="8280000" cy="3585044"/>
          </a:xfrm>
        </p:spPr>
        <p:txBody>
          <a:bodyPr/>
          <a:lstStyle/>
          <a:p>
            <a:pPr lvl="0"/>
            <a:r>
              <a:rPr lang="da-DK" noProof="0" dirty="0" smtClean="0"/>
              <a:t>Klik for at redigere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noProof="0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</a:p>
        </p:txBody>
      </p:sp>
      <p:sp>
        <p:nvSpPr>
          <p:cNvPr id="9" name="Pladsholder til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432000" y="1735852"/>
            <a:ext cx="8280000" cy="363681"/>
          </a:xfrm>
        </p:spPr>
        <p:txBody>
          <a:bodyPr anchor="ctr" anchorCtr="0">
            <a:normAutofit/>
          </a:bodyPr>
          <a:lstStyle>
            <a:lvl1pPr marL="0" indent="0">
              <a:buFontTx/>
              <a:buNone/>
              <a:defRPr sz="2200" i="1"/>
            </a:lvl1pPr>
            <a:lvl2pPr marL="255588" indent="0">
              <a:buFontTx/>
              <a:buNone/>
              <a:defRPr/>
            </a:lvl2pPr>
            <a:lvl3pPr marL="547688" indent="0">
              <a:buFontTx/>
              <a:buNone/>
              <a:defRPr/>
            </a:lvl3pPr>
            <a:lvl4pPr marL="787400" indent="0">
              <a:buFontTx/>
              <a:buNone/>
              <a:defRPr/>
            </a:lvl4pPr>
            <a:lvl5pPr marL="1041400" indent="0">
              <a:buFontTx/>
              <a:buNone/>
              <a:defRPr/>
            </a:lvl5pPr>
          </a:lstStyle>
          <a:p>
            <a:pPr lvl="0"/>
            <a:r>
              <a:rPr lang="en-US" noProof="0" dirty="0" err="1" smtClean="0"/>
              <a:t>Manchet</a:t>
            </a:r>
            <a:endParaRPr lang="en-US" noProof="0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32000" y="943053"/>
            <a:ext cx="8280000" cy="78941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pPr lvl="0"/>
            <a:r>
              <a:rPr lang="da-DK" noProof="0" dirty="0" smtClean="0"/>
              <a:t>Klik for at redigere</a:t>
            </a:r>
            <a:endParaRPr lang="en-US" dirty="0" smtClean="0"/>
          </a:p>
        </p:txBody>
      </p:sp>
      <p:sp>
        <p:nvSpPr>
          <p:cNvPr id="13" name="Pladsholder til dato 12"/>
          <p:cNvSpPr>
            <a:spLocks noGrp="1"/>
          </p:cNvSpPr>
          <p:nvPr>
            <p:ph type="dt" sz="half" idx="2"/>
          </p:nvPr>
        </p:nvSpPr>
        <p:spPr>
          <a:xfrm>
            <a:off x="6554547" y="614789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pPr algn="r"/>
            <a:fld id="{3ED4ABF1-973A-4F9C-A777-6B97CC9F6897}" type="datetime2">
              <a:rPr lang="da-DK" smtClean="0">
                <a:solidFill>
                  <a:prstClr val="white"/>
                </a:solidFill>
              </a:rPr>
              <a:pPr algn="r"/>
              <a:t>27. november 2018</a:t>
            </a:fld>
            <a:endParaRPr lang="da-DK" dirty="0">
              <a:solidFill>
                <a:prstClr val="white"/>
              </a:solidFill>
            </a:endParaRPr>
          </a:p>
        </p:txBody>
      </p:sp>
      <p:sp>
        <p:nvSpPr>
          <p:cNvPr id="14" name="Pladsholder til sidefod 3"/>
          <p:cNvSpPr>
            <a:spLocks noGrp="1"/>
          </p:cNvSpPr>
          <p:nvPr>
            <p:ph type="ftr" sz="quarter" idx="3"/>
          </p:nvPr>
        </p:nvSpPr>
        <p:spPr>
          <a:xfrm>
            <a:off x="455853" y="6147898"/>
            <a:ext cx="60721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da-DK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74473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9065" y="1922688"/>
            <a:ext cx="4032000" cy="3960055"/>
          </a:xfrm>
        </p:spPr>
        <p:txBody>
          <a:bodyPr/>
          <a:lstStyle/>
          <a:p>
            <a:pPr lvl="0"/>
            <a:r>
              <a:rPr lang="da-DK" noProof="0" dirty="0" smtClean="0"/>
              <a:t>Klik for at redigere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noProof="0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49" y="1922688"/>
            <a:ext cx="4085786" cy="3960055"/>
          </a:xfrm>
        </p:spPr>
        <p:txBody>
          <a:bodyPr/>
          <a:lstStyle/>
          <a:p>
            <a:pPr lvl="0"/>
            <a:r>
              <a:rPr lang="da-DK" noProof="0" dirty="0" smtClean="0"/>
              <a:t>Klik for at redigere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noProof="0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432000" y="943053"/>
            <a:ext cx="8280000" cy="78941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pPr lvl="0"/>
            <a:r>
              <a:rPr lang="da-DK" noProof="0" dirty="0" smtClean="0"/>
              <a:t>Klik for at redigere</a:t>
            </a:r>
            <a:endParaRPr lang="en-US" dirty="0" smtClean="0"/>
          </a:p>
        </p:txBody>
      </p:sp>
      <p:sp>
        <p:nvSpPr>
          <p:cNvPr id="10" name="Pladsholder til dato 12"/>
          <p:cNvSpPr>
            <a:spLocks noGrp="1"/>
          </p:cNvSpPr>
          <p:nvPr>
            <p:ph type="dt" sz="half" idx="10"/>
          </p:nvPr>
        </p:nvSpPr>
        <p:spPr>
          <a:xfrm>
            <a:off x="6554547" y="614789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pPr algn="r"/>
            <a:fld id="{7FB5C412-3082-4EAA-AFCF-38BA5526CBB9}" type="datetime2">
              <a:rPr lang="da-DK" smtClean="0">
                <a:solidFill>
                  <a:prstClr val="white"/>
                </a:solidFill>
              </a:rPr>
              <a:pPr algn="r"/>
              <a:t>27. november 2018</a:t>
            </a:fld>
            <a:endParaRPr lang="da-DK" dirty="0">
              <a:solidFill>
                <a:prstClr val="white"/>
              </a:solidFill>
            </a:endParaRPr>
          </a:p>
        </p:txBody>
      </p:sp>
      <p:sp>
        <p:nvSpPr>
          <p:cNvPr id="11" name="Pladsholder til sidefod 3"/>
          <p:cNvSpPr>
            <a:spLocks noGrp="1"/>
          </p:cNvSpPr>
          <p:nvPr>
            <p:ph type="ftr" sz="quarter" idx="3"/>
          </p:nvPr>
        </p:nvSpPr>
        <p:spPr>
          <a:xfrm>
            <a:off x="455853" y="6147898"/>
            <a:ext cx="60721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da-DK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580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436099" y="2858190"/>
            <a:ext cx="4032000" cy="302455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da-DK" noProof="0" dirty="0" smtClean="0"/>
              <a:t>Klik for at redigere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noProof="0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4678387" y="2858190"/>
            <a:ext cx="4032000" cy="302455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da-DK" noProof="0" dirty="0" smtClean="0"/>
              <a:t>Klik for at redigere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noProof="0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432000" y="943053"/>
            <a:ext cx="8280000" cy="78941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pPr lvl="0"/>
            <a:r>
              <a:rPr lang="da-DK" noProof="0" dirty="0" smtClean="0"/>
              <a:t>Klik for at redigere</a:t>
            </a:r>
            <a:endParaRPr lang="en-US" dirty="0" smtClean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0"/>
          </p:nvPr>
        </p:nvSpPr>
        <p:spPr>
          <a:xfrm>
            <a:off x="440571" y="1922762"/>
            <a:ext cx="40320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noProof="0" dirty="0" smtClean="0"/>
              <a:t>Klik for at redigere</a:t>
            </a:r>
            <a:endParaRPr lang="en-US" dirty="0" smtClean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1"/>
          </p:nvPr>
        </p:nvSpPr>
        <p:spPr>
          <a:xfrm>
            <a:off x="4676592" y="1922687"/>
            <a:ext cx="4032000" cy="822961"/>
          </a:xfrm>
        </p:spPr>
        <p:txBody>
          <a:bodyPr anchor="b">
            <a:norm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noProof="0" dirty="0" smtClean="0"/>
              <a:t>Klik for at redigere</a:t>
            </a:r>
            <a:endParaRPr lang="en-US" dirty="0" smtClean="0"/>
          </a:p>
        </p:txBody>
      </p:sp>
      <p:sp>
        <p:nvSpPr>
          <p:cNvPr id="16" name="Pladsholder til dato 12"/>
          <p:cNvSpPr>
            <a:spLocks noGrp="1"/>
          </p:cNvSpPr>
          <p:nvPr>
            <p:ph type="dt" sz="half" idx="12"/>
          </p:nvPr>
        </p:nvSpPr>
        <p:spPr>
          <a:xfrm>
            <a:off x="6554547" y="614789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fld id="{6CE907C4-00A9-4372-8322-1B460166F3EC}" type="datetime2">
              <a:rPr lang="da-DK" smtClean="0">
                <a:solidFill>
                  <a:prstClr val="black">
                    <a:tint val="75000"/>
                  </a:prstClr>
                </a:solidFill>
              </a:rPr>
              <a:pPr algn="r"/>
              <a:t>27. november 2018</a:t>
            </a:fld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Pladsholder til sidefod 3"/>
          <p:cNvSpPr>
            <a:spLocks noGrp="1"/>
          </p:cNvSpPr>
          <p:nvPr>
            <p:ph type="ftr" sz="quarter" idx="3"/>
          </p:nvPr>
        </p:nvSpPr>
        <p:spPr>
          <a:xfrm>
            <a:off x="455853" y="6147898"/>
            <a:ext cx="60721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da-DK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91928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929" y="262415"/>
            <a:ext cx="1308623" cy="486371"/>
          </a:xfrm>
          <a:prstGeom prst="rect">
            <a:avLst/>
          </a:prstGeom>
        </p:spPr>
      </p:pic>
      <p:sp>
        <p:nvSpPr>
          <p:cNvPr id="6" name="Rektangel 5"/>
          <p:cNvSpPr/>
          <p:nvPr userDrawn="1"/>
        </p:nvSpPr>
        <p:spPr>
          <a:xfrm>
            <a:off x="1913207" y="328756"/>
            <a:ext cx="6798794" cy="417532"/>
          </a:xfrm>
          <a:custGeom>
            <a:avLst/>
            <a:gdLst>
              <a:gd name="connsiteX0" fmla="*/ 0 w 6696222"/>
              <a:gd name="connsiteY0" fmla="*/ 0 h 417532"/>
              <a:gd name="connsiteX1" fmla="*/ 6696222 w 6696222"/>
              <a:gd name="connsiteY1" fmla="*/ 0 h 417532"/>
              <a:gd name="connsiteX2" fmla="*/ 6696222 w 6696222"/>
              <a:gd name="connsiteY2" fmla="*/ 417532 h 417532"/>
              <a:gd name="connsiteX3" fmla="*/ 0 w 6696222"/>
              <a:gd name="connsiteY3" fmla="*/ 417532 h 417532"/>
              <a:gd name="connsiteX4" fmla="*/ 0 w 6696222"/>
              <a:gd name="connsiteY4" fmla="*/ 0 h 417532"/>
              <a:gd name="connsiteX0" fmla="*/ 133643 w 6829865"/>
              <a:gd name="connsiteY0" fmla="*/ 0 h 424566"/>
              <a:gd name="connsiteX1" fmla="*/ 6829865 w 6829865"/>
              <a:gd name="connsiteY1" fmla="*/ 0 h 424566"/>
              <a:gd name="connsiteX2" fmla="*/ 6829865 w 6829865"/>
              <a:gd name="connsiteY2" fmla="*/ 417532 h 424566"/>
              <a:gd name="connsiteX3" fmla="*/ 0 w 6829865"/>
              <a:gd name="connsiteY3" fmla="*/ 424566 h 424566"/>
              <a:gd name="connsiteX4" fmla="*/ 133643 w 6829865"/>
              <a:gd name="connsiteY4" fmla="*/ 0 h 424566"/>
              <a:gd name="connsiteX0" fmla="*/ 140716 w 6836938"/>
              <a:gd name="connsiteY0" fmla="*/ 0 h 417532"/>
              <a:gd name="connsiteX1" fmla="*/ 6836938 w 6836938"/>
              <a:gd name="connsiteY1" fmla="*/ 0 h 417532"/>
              <a:gd name="connsiteX2" fmla="*/ 6836938 w 6836938"/>
              <a:gd name="connsiteY2" fmla="*/ 417532 h 417532"/>
              <a:gd name="connsiteX3" fmla="*/ 0 w 6836938"/>
              <a:gd name="connsiteY3" fmla="*/ 417532 h 417532"/>
              <a:gd name="connsiteX4" fmla="*/ 140716 w 6836938"/>
              <a:gd name="connsiteY4" fmla="*/ 0 h 417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36938" h="417532">
                <a:moveTo>
                  <a:pt x="140716" y="0"/>
                </a:moveTo>
                <a:lnTo>
                  <a:pt x="6836938" y="0"/>
                </a:lnTo>
                <a:lnTo>
                  <a:pt x="6836938" y="417532"/>
                </a:lnTo>
                <a:lnTo>
                  <a:pt x="0" y="417532"/>
                </a:lnTo>
                <a:lnTo>
                  <a:pt x="14071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a-DK" dirty="0">
              <a:solidFill>
                <a:prstClr val="white"/>
              </a:solidFill>
            </a:endParaRPr>
          </a:p>
        </p:txBody>
      </p:sp>
      <p:sp>
        <p:nvSpPr>
          <p:cNvPr id="7" name="Rektangel 6"/>
          <p:cNvSpPr/>
          <p:nvPr userDrawn="1"/>
        </p:nvSpPr>
        <p:spPr>
          <a:xfrm>
            <a:off x="432000" y="3340468"/>
            <a:ext cx="8280000" cy="3193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a-DK" dirty="0">
              <a:solidFill>
                <a:prstClr val="white"/>
              </a:solidFill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89548" y="3478426"/>
            <a:ext cx="7764905" cy="1655762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noProof="0" dirty="0" smtClean="0"/>
              <a:t>Klik for at redigere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685800" y="1780133"/>
            <a:ext cx="7772400" cy="1441320"/>
          </a:xfrm>
        </p:spPr>
        <p:txBody>
          <a:bodyPr anchor="b" anchorCtr="0">
            <a:normAutofit/>
          </a:bodyPr>
          <a:lstStyle>
            <a:lvl1pPr algn="r">
              <a:defRPr sz="36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a-DK" noProof="0" dirty="0" smtClean="0"/>
              <a:t>Klik for at redigere</a:t>
            </a:r>
            <a:endParaRPr lang="en-US" dirty="0"/>
          </a:p>
        </p:txBody>
      </p:sp>
      <p:sp>
        <p:nvSpPr>
          <p:cNvPr id="14" name="Pladsholder til sidefod 3"/>
          <p:cNvSpPr>
            <a:spLocks noGrp="1"/>
          </p:cNvSpPr>
          <p:nvPr>
            <p:ph type="ftr" sz="quarter" idx="3"/>
          </p:nvPr>
        </p:nvSpPr>
        <p:spPr>
          <a:xfrm>
            <a:off x="694773" y="5732886"/>
            <a:ext cx="7757464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endParaRPr lang="da-DK" dirty="0">
              <a:solidFill>
                <a:prstClr val="white"/>
              </a:solidFill>
            </a:endParaRPr>
          </a:p>
        </p:txBody>
      </p:sp>
      <p:sp>
        <p:nvSpPr>
          <p:cNvPr id="15" name="Pladsholder til dato 12"/>
          <p:cNvSpPr>
            <a:spLocks noGrp="1"/>
          </p:cNvSpPr>
          <p:nvPr>
            <p:ph type="dt" sz="half" idx="2"/>
          </p:nvPr>
        </p:nvSpPr>
        <p:spPr>
          <a:xfrm>
            <a:off x="694438" y="5963476"/>
            <a:ext cx="775780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CB935110-7923-4C59-9C27-A29ED0DAE483}" type="datetime2">
              <a:rPr lang="da-DK" smtClean="0">
                <a:solidFill>
                  <a:prstClr val="white"/>
                </a:solidFill>
              </a:rPr>
              <a:pPr/>
              <a:t>27. november 2018</a:t>
            </a:fld>
            <a:endParaRPr lang="da-DK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03642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4"/>
          </p:nvPr>
        </p:nvSpPr>
        <p:spPr>
          <a:xfrm>
            <a:off x="437321" y="2297928"/>
            <a:ext cx="3146087" cy="358504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00"/>
            </a:lvl5pPr>
          </a:lstStyle>
          <a:p>
            <a:pPr lvl="0"/>
            <a:r>
              <a:rPr lang="da-DK" noProof="0" dirty="0" smtClean="0"/>
              <a:t>Klik for at redigere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noProof="0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</a:p>
        </p:txBody>
      </p:sp>
      <p:sp>
        <p:nvSpPr>
          <p:cNvPr id="8" name="Pladsholder til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437321" y="1735852"/>
            <a:ext cx="3146087" cy="363681"/>
          </a:xfrm>
        </p:spPr>
        <p:txBody>
          <a:bodyPr anchor="ctr" anchorCtr="0">
            <a:noAutofit/>
          </a:bodyPr>
          <a:lstStyle>
            <a:lvl1pPr marL="0" indent="0">
              <a:buFontTx/>
              <a:buNone/>
              <a:defRPr sz="1400" i="1"/>
            </a:lvl1pPr>
            <a:lvl2pPr marL="255588" indent="0">
              <a:buFontTx/>
              <a:buNone/>
              <a:defRPr/>
            </a:lvl2pPr>
            <a:lvl3pPr marL="547688" indent="0">
              <a:buFontTx/>
              <a:buNone/>
              <a:defRPr/>
            </a:lvl3pPr>
            <a:lvl4pPr marL="787400" indent="0">
              <a:buFontTx/>
              <a:buNone/>
              <a:defRPr/>
            </a:lvl4pPr>
            <a:lvl5pPr marL="1041400" indent="0">
              <a:buFontTx/>
              <a:buNone/>
              <a:defRPr/>
            </a:lvl5pPr>
          </a:lstStyle>
          <a:p>
            <a:pPr lvl="0"/>
            <a:r>
              <a:rPr lang="da-DK" dirty="0" smtClean="0"/>
              <a:t>Manchet</a:t>
            </a:r>
            <a:endParaRPr lang="da-DK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0" y="947670"/>
            <a:ext cx="4819287" cy="4936297"/>
          </a:xfrm>
        </p:spPr>
        <p:txBody>
          <a:bodyPr anchor="t"/>
          <a:lstStyle>
            <a:lvl1pPr marL="0" indent="0">
              <a:buNone/>
              <a:defRPr sz="32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 noProof="0" dirty="0" smtClean="0"/>
              <a:t>Klik på ikonet for at tilføje et billede</a:t>
            </a:r>
            <a:endParaRPr lang="en-US" noProof="0" dirty="0"/>
          </a:p>
        </p:txBody>
      </p:sp>
      <p:sp>
        <p:nvSpPr>
          <p:cNvPr id="16" name="Pladsholder til dato 12"/>
          <p:cNvSpPr>
            <a:spLocks noGrp="1"/>
          </p:cNvSpPr>
          <p:nvPr>
            <p:ph type="dt" sz="half" idx="12"/>
          </p:nvPr>
        </p:nvSpPr>
        <p:spPr>
          <a:xfrm>
            <a:off x="6554547" y="614789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pPr algn="r"/>
            <a:fld id="{30634EBE-FD50-4B24-9295-B51432B7C459}" type="datetime2">
              <a:rPr lang="da-DK" smtClean="0">
                <a:solidFill>
                  <a:prstClr val="white"/>
                </a:solidFill>
              </a:rPr>
              <a:pPr algn="r"/>
              <a:t>27. november 2018</a:t>
            </a:fld>
            <a:endParaRPr lang="da-DK" dirty="0">
              <a:solidFill>
                <a:prstClr val="white"/>
              </a:solidFill>
            </a:endParaRPr>
          </a:p>
        </p:txBody>
      </p:sp>
      <p:sp>
        <p:nvSpPr>
          <p:cNvPr id="17" name="Pladsholder til sidefod 3"/>
          <p:cNvSpPr>
            <a:spLocks noGrp="1"/>
          </p:cNvSpPr>
          <p:nvPr>
            <p:ph type="ftr" sz="quarter" idx="3"/>
          </p:nvPr>
        </p:nvSpPr>
        <p:spPr>
          <a:xfrm>
            <a:off x="455853" y="6147898"/>
            <a:ext cx="60721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da-DK" dirty="0">
              <a:solidFill>
                <a:prstClr val="white"/>
              </a:solidFill>
            </a:endParaRPr>
          </a:p>
        </p:txBody>
      </p:sp>
      <p:sp>
        <p:nvSpPr>
          <p:cNvPr id="11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37322" y="943053"/>
            <a:ext cx="3148716" cy="78941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>
              <a:defRPr sz="3200" baseline="0"/>
            </a:lvl1pPr>
          </a:lstStyle>
          <a:p>
            <a:pPr lvl="0"/>
            <a:r>
              <a:rPr lang="da-DK" noProof="0" dirty="0" smtClean="0"/>
              <a:t>Rediger tekst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528470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/>
          <p:cNvSpPr>
            <a:spLocks noGrp="1"/>
          </p:cNvSpPr>
          <p:nvPr>
            <p:ph idx="15"/>
          </p:nvPr>
        </p:nvSpPr>
        <p:spPr>
          <a:xfrm>
            <a:off x="5565912" y="2297928"/>
            <a:ext cx="3146087" cy="358504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00"/>
            </a:lvl5pPr>
          </a:lstStyle>
          <a:p>
            <a:pPr lvl="0"/>
            <a:r>
              <a:rPr lang="da-DK" noProof="0" dirty="0" smtClean="0"/>
              <a:t>Klik for at redigere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noProof="0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</a:p>
        </p:txBody>
      </p:sp>
      <p:sp>
        <p:nvSpPr>
          <p:cNvPr id="12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565912" y="943052"/>
            <a:ext cx="3148716" cy="78941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>
              <a:defRPr sz="3200"/>
            </a:lvl1pPr>
          </a:lstStyle>
          <a:p>
            <a:pPr lvl="0"/>
            <a:r>
              <a:rPr lang="da-DK" noProof="0" dirty="0" smtClean="0"/>
              <a:t>Rediger tekst</a:t>
            </a:r>
          </a:p>
        </p:txBody>
      </p:sp>
      <p:sp>
        <p:nvSpPr>
          <p:cNvPr id="8" name="Pladsholder til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5565912" y="1735852"/>
            <a:ext cx="3146087" cy="363681"/>
          </a:xfrm>
        </p:spPr>
        <p:txBody>
          <a:bodyPr anchor="ctr" anchorCtr="0">
            <a:noAutofit/>
          </a:bodyPr>
          <a:lstStyle>
            <a:lvl1pPr marL="0" indent="0">
              <a:buFontTx/>
              <a:buNone/>
              <a:defRPr sz="1400" i="1"/>
            </a:lvl1pPr>
            <a:lvl2pPr marL="255588" indent="0">
              <a:buFontTx/>
              <a:buNone/>
              <a:defRPr/>
            </a:lvl2pPr>
            <a:lvl3pPr marL="547688" indent="0">
              <a:buFontTx/>
              <a:buNone/>
              <a:defRPr/>
            </a:lvl3pPr>
            <a:lvl4pPr marL="787400" indent="0">
              <a:buFontTx/>
              <a:buNone/>
              <a:defRPr/>
            </a:lvl4pPr>
            <a:lvl5pPr marL="1041400" indent="0">
              <a:buFontTx/>
              <a:buNone/>
              <a:defRPr/>
            </a:lvl5pPr>
          </a:lstStyle>
          <a:p>
            <a:pPr lvl="0"/>
            <a:r>
              <a:rPr lang="da-DK" noProof="0" dirty="0" smtClean="0"/>
              <a:t>Manchet</a:t>
            </a:r>
            <a:endParaRPr lang="da-DK" noProof="0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428573" y="947670"/>
            <a:ext cx="4819287" cy="4936297"/>
          </a:xfrm>
          <a:solidFill>
            <a:schemeClr val="accent2"/>
          </a:solidFill>
        </p:spPr>
        <p:txBody>
          <a:bodyPr lIns="180000" tIns="180000" rIns="1800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 noProof="0" dirty="0" smtClean="0"/>
              <a:t>Klik for at redigere</a:t>
            </a:r>
            <a:endParaRPr lang="en-US" noProof="0" dirty="0"/>
          </a:p>
        </p:txBody>
      </p:sp>
      <p:sp>
        <p:nvSpPr>
          <p:cNvPr id="9" name="Pladsholder til sidefod 3"/>
          <p:cNvSpPr>
            <a:spLocks noGrp="1"/>
          </p:cNvSpPr>
          <p:nvPr>
            <p:ph type="ftr" sz="quarter" idx="3"/>
          </p:nvPr>
        </p:nvSpPr>
        <p:spPr>
          <a:xfrm>
            <a:off x="455853" y="6147898"/>
            <a:ext cx="60721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da-DK" dirty="0">
              <a:solidFill>
                <a:prstClr val="white"/>
              </a:solidFill>
            </a:endParaRPr>
          </a:p>
        </p:txBody>
      </p:sp>
      <p:sp>
        <p:nvSpPr>
          <p:cNvPr id="10" name="Pladsholder til dato 12"/>
          <p:cNvSpPr>
            <a:spLocks noGrp="1"/>
          </p:cNvSpPr>
          <p:nvPr>
            <p:ph type="dt" sz="half" idx="12"/>
          </p:nvPr>
        </p:nvSpPr>
        <p:spPr>
          <a:xfrm>
            <a:off x="6554547" y="614789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pPr algn="r"/>
            <a:fld id="{DD5914DE-3F23-425F-80CF-B513A5457238}" type="datetime2">
              <a:rPr lang="da-DK" smtClean="0">
                <a:solidFill>
                  <a:prstClr val="white"/>
                </a:solidFill>
              </a:rPr>
              <a:pPr algn="r"/>
              <a:t>27. november 2018</a:t>
            </a:fld>
            <a:endParaRPr lang="da-DK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14488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-form 5"/>
          <p:cNvSpPr/>
          <p:nvPr userDrawn="1"/>
        </p:nvSpPr>
        <p:spPr>
          <a:xfrm rot="16200000">
            <a:off x="1472077" y="-711000"/>
            <a:ext cx="6199847" cy="8280000"/>
          </a:xfrm>
          <a:custGeom>
            <a:avLst/>
            <a:gdLst>
              <a:gd name="connsiteX0" fmla="*/ 0 w 6131266"/>
              <a:gd name="connsiteY0" fmla="*/ 0 h 8280000"/>
              <a:gd name="connsiteX1" fmla="*/ 5239105 w 6131266"/>
              <a:gd name="connsiteY1" fmla="*/ 0 h 8280000"/>
              <a:gd name="connsiteX2" fmla="*/ 5239105 w 6131266"/>
              <a:gd name="connsiteY2" fmla="*/ 5214367 h 8280000"/>
              <a:gd name="connsiteX3" fmla="*/ 6131266 w 6131266"/>
              <a:gd name="connsiteY3" fmla="*/ 5214367 h 8280000"/>
              <a:gd name="connsiteX4" fmla="*/ 6131266 w 6131266"/>
              <a:gd name="connsiteY4" fmla="*/ 8280000 h 8280000"/>
              <a:gd name="connsiteX5" fmla="*/ 0 w 6131266"/>
              <a:gd name="connsiteY5" fmla="*/ 8280000 h 8280000"/>
              <a:gd name="connsiteX6" fmla="*/ 0 w 6131266"/>
              <a:gd name="connsiteY6" fmla="*/ 0 h 8280000"/>
              <a:gd name="connsiteX0" fmla="*/ 0 w 6131266"/>
              <a:gd name="connsiteY0" fmla="*/ 0 h 8280000"/>
              <a:gd name="connsiteX1" fmla="*/ 5239105 w 6131266"/>
              <a:gd name="connsiteY1" fmla="*/ 0 h 8280000"/>
              <a:gd name="connsiteX2" fmla="*/ 5239105 w 6131266"/>
              <a:gd name="connsiteY2" fmla="*/ 5214367 h 8280000"/>
              <a:gd name="connsiteX3" fmla="*/ 6131266 w 6131266"/>
              <a:gd name="connsiteY3" fmla="*/ 2302355 h 8280000"/>
              <a:gd name="connsiteX4" fmla="*/ 6131266 w 6131266"/>
              <a:gd name="connsiteY4" fmla="*/ 8280000 h 8280000"/>
              <a:gd name="connsiteX5" fmla="*/ 0 w 6131266"/>
              <a:gd name="connsiteY5" fmla="*/ 8280000 h 8280000"/>
              <a:gd name="connsiteX6" fmla="*/ 0 w 6131266"/>
              <a:gd name="connsiteY6" fmla="*/ 0 h 8280000"/>
              <a:gd name="connsiteX0" fmla="*/ 0 w 6131266"/>
              <a:gd name="connsiteY0" fmla="*/ 0 h 8280000"/>
              <a:gd name="connsiteX1" fmla="*/ 5239105 w 6131266"/>
              <a:gd name="connsiteY1" fmla="*/ 0 h 8280000"/>
              <a:gd name="connsiteX2" fmla="*/ 5239105 w 6131266"/>
              <a:gd name="connsiteY2" fmla="*/ 1943628 h 8280000"/>
              <a:gd name="connsiteX3" fmla="*/ 6131266 w 6131266"/>
              <a:gd name="connsiteY3" fmla="*/ 2302355 h 8280000"/>
              <a:gd name="connsiteX4" fmla="*/ 6131266 w 6131266"/>
              <a:gd name="connsiteY4" fmla="*/ 8280000 h 8280000"/>
              <a:gd name="connsiteX5" fmla="*/ 0 w 6131266"/>
              <a:gd name="connsiteY5" fmla="*/ 8280000 h 8280000"/>
              <a:gd name="connsiteX6" fmla="*/ 0 w 6131266"/>
              <a:gd name="connsiteY6" fmla="*/ 0 h 82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31266" h="8280000">
                <a:moveTo>
                  <a:pt x="0" y="0"/>
                </a:moveTo>
                <a:lnTo>
                  <a:pt x="5239105" y="0"/>
                </a:lnTo>
                <a:lnTo>
                  <a:pt x="5239105" y="1943628"/>
                </a:lnTo>
                <a:lnTo>
                  <a:pt x="6131266" y="2302355"/>
                </a:lnTo>
                <a:lnTo>
                  <a:pt x="6131266" y="8280000"/>
                </a:lnTo>
                <a:lnTo>
                  <a:pt x="0" y="8280000"/>
                </a:lnTo>
                <a:lnTo>
                  <a:pt x="0" y="0"/>
                </a:lnTo>
                <a:close/>
              </a:path>
            </a:pathLst>
          </a:custGeom>
          <a:blipFill dpi="0" rotWithShape="0">
            <a:blip r:embed="rId2">
              <a:duotone>
                <a:prstClr val="black"/>
                <a:srgbClr val="2E9BFE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40000" contrast="-2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a-DK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9548" y="3478426"/>
            <a:ext cx="7764905" cy="1655762"/>
          </a:xfrm>
        </p:spPr>
        <p:txBody>
          <a:bodyPr>
            <a:normAutofit/>
          </a:bodyPr>
          <a:lstStyle>
            <a:lvl1pPr marL="0" indent="0" algn="l">
              <a:buNone/>
              <a:defRPr sz="2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noProof="0" dirty="0" smtClean="0"/>
              <a:t>Klik for at redigere</a:t>
            </a:r>
            <a:endParaRPr lang="en-US" dirty="0" smtClean="0"/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685800" y="1780133"/>
            <a:ext cx="7772400" cy="1441320"/>
          </a:xfrm>
        </p:spPr>
        <p:txBody>
          <a:bodyPr anchor="b" anchorCtr="0">
            <a:normAutofit/>
          </a:bodyPr>
          <a:lstStyle>
            <a:lvl1pPr algn="l">
              <a:defRPr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a-DK" noProof="0" dirty="0" smtClean="0"/>
              <a:t>Klik for at redigere</a:t>
            </a:r>
            <a:endParaRPr lang="en-US" dirty="0" smtClean="0"/>
          </a:p>
        </p:txBody>
      </p:sp>
      <p:pic>
        <p:nvPicPr>
          <p:cNvPr id="7" name="Billede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522" y="325039"/>
            <a:ext cx="1742534" cy="647641"/>
          </a:xfrm>
          <a:prstGeom prst="rect">
            <a:avLst/>
          </a:prstGeom>
        </p:spPr>
      </p:pic>
      <p:sp>
        <p:nvSpPr>
          <p:cNvPr id="14" name="Pladsholder til sidefod 3"/>
          <p:cNvSpPr>
            <a:spLocks noGrp="1"/>
          </p:cNvSpPr>
          <p:nvPr>
            <p:ph type="ftr" sz="quarter" idx="3"/>
          </p:nvPr>
        </p:nvSpPr>
        <p:spPr>
          <a:xfrm>
            <a:off x="694773" y="5732886"/>
            <a:ext cx="7757464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bg1"/>
                </a:solidFill>
              </a:defRPr>
            </a:lvl1pPr>
          </a:lstStyle>
          <a:p>
            <a:endParaRPr lang="da-DK" dirty="0">
              <a:solidFill>
                <a:prstClr val="white"/>
              </a:solidFill>
            </a:endParaRPr>
          </a:p>
        </p:txBody>
      </p:sp>
      <p:sp>
        <p:nvSpPr>
          <p:cNvPr id="15" name="Pladsholder til dato 12"/>
          <p:cNvSpPr>
            <a:spLocks noGrp="1"/>
          </p:cNvSpPr>
          <p:nvPr>
            <p:ph type="dt" sz="half" idx="2"/>
          </p:nvPr>
        </p:nvSpPr>
        <p:spPr>
          <a:xfrm>
            <a:off x="694438" y="5963476"/>
            <a:ext cx="775780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E3FB75A6-9C00-4EAB-8136-3CE00E4DF737}" type="datetime2">
              <a:rPr lang="da-DK" smtClean="0">
                <a:solidFill>
                  <a:prstClr val="white"/>
                </a:solidFill>
              </a:rPr>
              <a:pPr/>
              <a:t>27. november 2018</a:t>
            </a:fld>
            <a:endParaRPr lang="da-DK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115465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2000" y="943053"/>
            <a:ext cx="8280000" cy="78941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da-DK" noProof="0" dirty="0" smtClean="0"/>
              <a:t>Klik for at redigere</a:t>
            </a:r>
            <a:endParaRPr lang="da-DK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2000" y="1930923"/>
            <a:ext cx="8280000" cy="396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noProof="0" dirty="0" smtClean="0"/>
              <a:t>Klik for at redigere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noProof="0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</a:p>
        </p:txBody>
      </p:sp>
      <p:pic>
        <p:nvPicPr>
          <p:cNvPr id="5" name="Billede 4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929" y="262415"/>
            <a:ext cx="1308623" cy="486371"/>
          </a:xfrm>
          <a:prstGeom prst="rect">
            <a:avLst/>
          </a:prstGeom>
        </p:spPr>
      </p:pic>
      <p:sp>
        <p:nvSpPr>
          <p:cNvPr id="6" name="Rektangel 5"/>
          <p:cNvSpPr/>
          <p:nvPr userDrawn="1"/>
        </p:nvSpPr>
        <p:spPr>
          <a:xfrm>
            <a:off x="1913207" y="328756"/>
            <a:ext cx="6798794" cy="417532"/>
          </a:xfrm>
          <a:custGeom>
            <a:avLst/>
            <a:gdLst>
              <a:gd name="connsiteX0" fmla="*/ 0 w 6696222"/>
              <a:gd name="connsiteY0" fmla="*/ 0 h 417532"/>
              <a:gd name="connsiteX1" fmla="*/ 6696222 w 6696222"/>
              <a:gd name="connsiteY1" fmla="*/ 0 h 417532"/>
              <a:gd name="connsiteX2" fmla="*/ 6696222 w 6696222"/>
              <a:gd name="connsiteY2" fmla="*/ 417532 h 417532"/>
              <a:gd name="connsiteX3" fmla="*/ 0 w 6696222"/>
              <a:gd name="connsiteY3" fmla="*/ 417532 h 417532"/>
              <a:gd name="connsiteX4" fmla="*/ 0 w 6696222"/>
              <a:gd name="connsiteY4" fmla="*/ 0 h 417532"/>
              <a:gd name="connsiteX0" fmla="*/ 133643 w 6829865"/>
              <a:gd name="connsiteY0" fmla="*/ 0 h 424566"/>
              <a:gd name="connsiteX1" fmla="*/ 6829865 w 6829865"/>
              <a:gd name="connsiteY1" fmla="*/ 0 h 424566"/>
              <a:gd name="connsiteX2" fmla="*/ 6829865 w 6829865"/>
              <a:gd name="connsiteY2" fmla="*/ 417532 h 424566"/>
              <a:gd name="connsiteX3" fmla="*/ 0 w 6829865"/>
              <a:gd name="connsiteY3" fmla="*/ 424566 h 424566"/>
              <a:gd name="connsiteX4" fmla="*/ 133643 w 6829865"/>
              <a:gd name="connsiteY4" fmla="*/ 0 h 424566"/>
              <a:gd name="connsiteX0" fmla="*/ 140716 w 6836938"/>
              <a:gd name="connsiteY0" fmla="*/ 0 h 417532"/>
              <a:gd name="connsiteX1" fmla="*/ 6836938 w 6836938"/>
              <a:gd name="connsiteY1" fmla="*/ 0 h 417532"/>
              <a:gd name="connsiteX2" fmla="*/ 6836938 w 6836938"/>
              <a:gd name="connsiteY2" fmla="*/ 417532 h 417532"/>
              <a:gd name="connsiteX3" fmla="*/ 0 w 6836938"/>
              <a:gd name="connsiteY3" fmla="*/ 417532 h 417532"/>
              <a:gd name="connsiteX4" fmla="*/ 140716 w 6836938"/>
              <a:gd name="connsiteY4" fmla="*/ 0 h 417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36938" h="417532">
                <a:moveTo>
                  <a:pt x="140716" y="0"/>
                </a:moveTo>
                <a:lnTo>
                  <a:pt x="6836938" y="0"/>
                </a:lnTo>
                <a:lnTo>
                  <a:pt x="6836938" y="417532"/>
                </a:lnTo>
                <a:lnTo>
                  <a:pt x="0" y="417532"/>
                </a:lnTo>
                <a:lnTo>
                  <a:pt x="14071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ktangel 6"/>
          <p:cNvSpPr/>
          <p:nvPr userDrawn="1"/>
        </p:nvSpPr>
        <p:spPr>
          <a:xfrm>
            <a:off x="432000" y="6126480"/>
            <a:ext cx="8280000" cy="40796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Pladsholder til dato 12"/>
          <p:cNvSpPr>
            <a:spLocks noGrp="1"/>
          </p:cNvSpPr>
          <p:nvPr>
            <p:ph type="dt" sz="half" idx="2"/>
          </p:nvPr>
        </p:nvSpPr>
        <p:spPr>
          <a:xfrm>
            <a:off x="6554547" y="614789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pPr algn="r" defTabSz="457200"/>
            <a:fld id="{EAB9FF8C-0638-433B-8690-67BC278A1468}" type="datetime2">
              <a:rPr lang="da-DK" smtClean="0">
                <a:solidFill>
                  <a:prstClr val="white"/>
                </a:solidFill>
              </a:rPr>
              <a:pPr algn="r" defTabSz="457200"/>
              <a:t>27. november 2018</a:t>
            </a:fld>
            <a:endParaRPr lang="da-DK" dirty="0">
              <a:solidFill>
                <a:prstClr val="white"/>
              </a:solidFill>
            </a:endParaRPr>
          </a:p>
        </p:txBody>
      </p:sp>
      <p:sp>
        <p:nvSpPr>
          <p:cNvPr id="9" name="Pladsholder til sidefod 3"/>
          <p:cNvSpPr>
            <a:spLocks noGrp="1"/>
          </p:cNvSpPr>
          <p:nvPr>
            <p:ph type="ftr" sz="quarter" idx="3"/>
          </p:nvPr>
        </p:nvSpPr>
        <p:spPr>
          <a:xfrm>
            <a:off x="455853" y="6147898"/>
            <a:ext cx="60721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pPr defTabSz="457200"/>
            <a:endParaRPr lang="da-DK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9976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600" kern="1200" dirty="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47688" indent="-2921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01688" indent="-2540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027113" indent="-239713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258888" indent="-217488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dertitel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endParaRPr lang="da-DK" dirty="0"/>
          </a:p>
        </p:txBody>
      </p:sp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da-DK" dirty="0" smtClean="0"/>
              <a:t>Tvang i </a:t>
            </a:r>
            <a:r>
              <a:rPr lang="da-DK" dirty="0" err="1" smtClean="0"/>
              <a:t>somatikken</a:t>
            </a:r>
            <a:endParaRPr lang="da-DK" dirty="0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a-DK" dirty="0" smtClean="0"/>
              <a:t>27. September 2018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246621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smtClean="0"/>
              <a:t>Når </a:t>
            </a:r>
            <a:r>
              <a:rPr lang="da-DK" dirty="0"/>
              <a:t>der er et konkret og aktuelt behov for at behandle en varigt inhabil patient, som </a:t>
            </a:r>
            <a:r>
              <a:rPr lang="da-DK" b="1" dirty="0"/>
              <a:t>modsætter sig behandling</a:t>
            </a:r>
            <a:r>
              <a:rPr lang="da-DK" dirty="0"/>
              <a:t>, og hvor manglende behandling ville medføre et væsentligt forringet </a:t>
            </a:r>
            <a:r>
              <a:rPr lang="da-DK" dirty="0" smtClean="0"/>
              <a:t>helbred.</a:t>
            </a:r>
          </a:p>
          <a:p>
            <a:endParaRPr lang="da-DK" dirty="0" smtClean="0"/>
          </a:p>
          <a:p>
            <a:endParaRPr lang="da-DK" dirty="0"/>
          </a:p>
          <a:p>
            <a:endParaRPr lang="da-DK" dirty="0" smtClean="0"/>
          </a:p>
          <a:p>
            <a:endParaRPr lang="da-DK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Hvornår kan der anvendes tvang?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180366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742950" lvl="1" indent="-285750">
              <a:lnSpc>
                <a:spcPct val="100000"/>
              </a:lnSpc>
              <a:spcBef>
                <a:spcPts val="0"/>
              </a:spcBef>
              <a:defRPr/>
            </a:pPr>
            <a:r>
              <a:rPr lang="da-DK" sz="2400" dirty="0"/>
              <a:t>Varigt inhabile</a:t>
            </a:r>
            <a:endParaRPr lang="da-DK" sz="2400" dirty="0" smtClean="0"/>
          </a:p>
          <a:p>
            <a:pPr marL="742950" lvl="1" indent="-285750">
              <a:lnSpc>
                <a:spcPct val="100000"/>
              </a:lnSpc>
              <a:spcBef>
                <a:spcPts val="0"/>
              </a:spcBef>
              <a:defRPr/>
            </a:pPr>
            <a:endParaRPr lang="da-DK" sz="2400" dirty="0"/>
          </a:p>
          <a:p>
            <a:pPr marL="996950" lvl="2" indent="-285750">
              <a:lnSpc>
                <a:spcPct val="100000"/>
              </a:lnSpc>
              <a:spcBef>
                <a:spcPts val="0"/>
              </a:spcBef>
              <a:defRPr/>
            </a:pPr>
            <a:r>
              <a:rPr lang="da-DK" sz="2200" dirty="0" smtClean="0"/>
              <a:t>Fyldt </a:t>
            </a:r>
            <a:r>
              <a:rPr lang="da-DK" sz="2200" dirty="0"/>
              <a:t>15 </a:t>
            </a:r>
            <a:r>
              <a:rPr lang="da-DK" sz="2200" dirty="0" smtClean="0"/>
              <a:t>år</a:t>
            </a:r>
          </a:p>
          <a:p>
            <a:pPr marL="742950" lvl="1" indent="-285750">
              <a:lnSpc>
                <a:spcPct val="100000"/>
              </a:lnSpc>
              <a:spcBef>
                <a:spcPts val="0"/>
              </a:spcBef>
              <a:defRPr/>
            </a:pPr>
            <a:endParaRPr lang="da-DK" sz="2400" dirty="0" smtClean="0"/>
          </a:p>
          <a:p>
            <a:pPr marL="996950" lvl="2" indent="-285750">
              <a:lnSpc>
                <a:spcPct val="100000"/>
              </a:lnSpc>
              <a:spcBef>
                <a:spcPts val="0"/>
              </a:spcBef>
              <a:defRPr/>
            </a:pPr>
            <a:r>
              <a:rPr lang="da-DK" sz="2200" dirty="0" smtClean="0"/>
              <a:t>Varigt </a:t>
            </a:r>
            <a:r>
              <a:rPr lang="da-DK" sz="2200" dirty="0"/>
              <a:t>mangler evnen til at give informeret samtykke </a:t>
            </a:r>
            <a:r>
              <a:rPr lang="da-DK" sz="2200" dirty="0" smtClean="0">
                <a:sym typeface="Wingdings" panose="05000000000000000000" pitchFamily="2" charset="2"/>
              </a:rPr>
              <a:t> når </a:t>
            </a:r>
            <a:r>
              <a:rPr lang="da-DK" sz="2200" dirty="0">
                <a:sym typeface="Wingdings" panose="05000000000000000000" pitchFamily="2" charset="2"/>
              </a:rPr>
              <a:t>evnen til at handle fornuftsmæssigt er varigt </a:t>
            </a:r>
            <a:r>
              <a:rPr lang="da-DK" sz="2200" dirty="0" smtClean="0">
                <a:sym typeface="Wingdings" panose="05000000000000000000" pitchFamily="2" charset="2"/>
              </a:rPr>
              <a:t>fraværende</a:t>
            </a:r>
          </a:p>
          <a:p>
            <a:pPr marL="996950" lvl="2" indent="-285750">
              <a:lnSpc>
                <a:spcPct val="100000"/>
              </a:lnSpc>
              <a:spcBef>
                <a:spcPts val="0"/>
              </a:spcBef>
              <a:defRPr/>
            </a:pPr>
            <a:endParaRPr lang="da-DK" sz="2200" dirty="0">
              <a:sym typeface="Wingdings" panose="05000000000000000000" pitchFamily="2" charset="2"/>
            </a:endParaRPr>
          </a:p>
          <a:p>
            <a:pPr marL="996950" lvl="2" indent="-285750">
              <a:lnSpc>
                <a:spcPct val="100000"/>
              </a:lnSpc>
              <a:spcBef>
                <a:spcPts val="0"/>
              </a:spcBef>
              <a:defRPr/>
            </a:pPr>
            <a:r>
              <a:rPr lang="da-DK" sz="2200" dirty="0" smtClean="0">
                <a:sym typeface="Wingdings" panose="05000000000000000000" pitchFamily="2" charset="2"/>
              </a:rPr>
              <a:t>Diagnoseneutral lovgivning</a:t>
            </a:r>
          </a:p>
          <a:p>
            <a:pPr marL="996950" lvl="2" indent="-285750">
              <a:lnSpc>
                <a:spcPct val="100000"/>
              </a:lnSpc>
              <a:spcBef>
                <a:spcPts val="0"/>
              </a:spcBef>
              <a:defRPr/>
            </a:pPr>
            <a:endParaRPr lang="da-DK" sz="2200" dirty="0"/>
          </a:p>
          <a:p>
            <a:endParaRPr lang="da-DK" sz="2400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Hvilken persongruppe?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endParaRPr lang="da-DK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9778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/>
          <p:cNvSpPr>
            <a:spLocks noGrp="1"/>
          </p:cNvSpPr>
          <p:nvPr>
            <p:ph idx="1"/>
          </p:nvPr>
        </p:nvSpPr>
        <p:spPr>
          <a:xfrm>
            <a:off x="432000" y="1930922"/>
            <a:ext cx="8280000" cy="4162373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da-DK" sz="2000" dirty="0" smtClean="0"/>
              <a:t>Læge </a:t>
            </a:r>
            <a:r>
              <a:rPr lang="da-DK" sz="2000" dirty="0"/>
              <a:t>eller tandlæge kan </a:t>
            </a:r>
            <a:r>
              <a:rPr lang="da-DK" sz="2000" u="sng" dirty="0"/>
              <a:t>beslutte</a:t>
            </a:r>
            <a:r>
              <a:rPr lang="da-DK" sz="2000" dirty="0"/>
              <a:t> at tvangsbehandle en patient, der modsætter sig sundhedsfaglig behandling, når</a:t>
            </a:r>
            <a:r>
              <a:rPr lang="da-DK" sz="2000" dirty="0" smtClean="0"/>
              <a:t>:</a:t>
            </a:r>
            <a:endParaRPr lang="da-DK" sz="2000" dirty="0"/>
          </a:p>
          <a:p>
            <a:pPr marL="547688" lvl="2" indent="0">
              <a:lnSpc>
                <a:spcPct val="150000"/>
              </a:lnSpc>
              <a:buNone/>
            </a:pPr>
            <a:r>
              <a:rPr lang="da-DK" dirty="0"/>
              <a:t>Værge eller pårørende samtykker til behandling på informeret grundlag, hvis</a:t>
            </a:r>
          </a:p>
          <a:p>
            <a:pPr marL="1130300" lvl="3" indent="-342900">
              <a:lnSpc>
                <a:spcPct val="150000"/>
              </a:lnSpc>
              <a:buAutoNum type="arabicParenR"/>
            </a:pPr>
            <a:r>
              <a:rPr lang="da-DK" dirty="0"/>
              <a:t>undladelse af behandling vil føre til væsentlig forringelse af patients helbred</a:t>
            </a:r>
          </a:p>
          <a:p>
            <a:pPr marL="1130300" lvl="3" indent="-342900">
              <a:lnSpc>
                <a:spcPct val="150000"/>
              </a:lnSpc>
              <a:buAutoNum type="arabicParenR"/>
            </a:pPr>
            <a:r>
              <a:rPr lang="da-DK" dirty="0"/>
              <a:t>behandlingen anses for nødvendig for at forhindre </a:t>
            </a:r>
            <a:r>
              <a:rPr lang="da-DK" dirty="0" smtClean="0"/>
              <a:t>væsentlig </a:t>
            </a:r>
            <a:r>
              <a:rPr lang="da-DK" dirty="0"/>
              <a:t>forringelse og</a:t>
            </a:r>
          </a:p>
          <a:p>
            <a:pPr marL="1130300" lvl="3" indent="-342900">
              <a:lnSpc>
                <a:spcPct val="150000"/>
              </a:lnSpc>
              <a:buAutoNum type="arabicParenR"/>
            </a:pPr>
            <a:r>
              <a:rPr lang="da-DK" dirty="0"/>
              <a:t>det efter en helhedsvurdering fremstår som den bedste løsning for patienten at gennemføre behandlingen</a:t>
            </a:r>
          </a:p>
          <a:p>
            <a:pPr lvl="3"/>
            <a:endParaRPr lang="da-DK" dirty="0"/>
          </a:p>
          <a:p>
            <a:r>
              <a:rPr lang="da-DK" sz="2000" dirty="0"/>
              <a:t>Inddragelse af patient</a:t>
            </a:r>
          </a:p>
          <a:p>
            <a:endParaRPr lang="da-DK" sz="2000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dirty="0" smtClean="0"/>
              <a:t>Krav ved tvangs</a:t>
            </a:r>
            <a:r>
              <a:rPr lang="da-DK" u="sng" dirty="0" smtClean="0"/>
              <a:t>behandling</a:t>
            </a:r>
            <a:endParaRPr lang="da-DK" u="sng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endParaRPr lang="da-DK" dirty="0" smtClean="0"/>
          </a:p>
          <a:p>
            <a:endParaRPr lang="da-DK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8349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smtClean="0"/>
              <a:t>Ingen begrænsninger i, hvilke behandlinger, der kan træffes beslutning om. </a:t>
            </a:r>
          </a:p>
          <a:p>
            <a:r>
              <a:rPr lang="da-DK" dirty="0" smtClean="0"/>
              <a:t>Det ”almindelige” behandlingsbegreb </a:t>
            </a:r>
            <a:r>
              <a:rPr lang="da-DK" smtClean="0"/>
              <a:t>efter sundhedsloven</a:t>
            </a:r>
            <a:r>
              <a:rPr lang="da-DK" dirty="0" smtClean="0"/>
              <a:t>.</a:t>
            </a:r>
          </a:p>
          <a:p>
            <a:r>
              <a:rPr lang="da-DK" dirty="0" smtClean="0"/>
              <a:t>Vedrører en konkret og aktuel behandling.</a:t>
            </a:r>
            <a:endParaRPr lang="da-DK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Hvilken behandling kan anvendes?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60525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da-DK" sz="2400" dirty="0" smtClean="0"/>
              <a:t>Tvangsindgreb mhp. at </a:t>
            </a:r>
            <a:r>
              <a:rPr lang="da-DK" sz="2400" dirty="0"/>
              <a:t>gennemføre </a:t>
            </a:r>
            <a:r>
              <a:rPr lang="da-DK" sz="2400" dirty="0" smtClean="0"/>
              <a:t>tvangsbehandlingen</a:t>
            </a:r>
            <a:endParaRPr lang="da-DK" sz="2400" dirty="0"/>
          </a:p>
          <a:p>
            <a:pPr lvl="2">
              <a:lnSpc>
                <a:spcPct val="150000"/>
              </a:lnSpc>
            </a:pPr>
            <a:r>
              <a:rPr lang="da-DK" sz="2000" dirty="0"/>
              <a:t>Skånsomt</a:t>
            </a:r>
          </a:p>
          <a:p>
            <a:pPr lvl="2">
              <a:lnSpc>
                <a:spcPct val="150000"/>
              </a:lnSpc>
            </a:pPr>
            <a:r>
              <a:rPr lang="da-DK" sz="2000" dirty="0"/>
              <a:t>Kortvarigt </a:t>
            </a:r>
          </a:p>
          <a:p>
            <a:pPr lvl="2">
              <a:lnSpc>
                <a:spcPct val="150000"/>
              </a:lnSpc>
            </a:pPr>
            <a:r>
              <a:rPr lang="da-DK" sz="2000" dirty="0"/>
              <a:t>Rimeligt forhold til formålet med </a:t>
            </a:r>
            <a:r>
              <a:rPr lang="da-DK" sz="2000" dirty="0" smtClean="0"/>
              <a:t>indgrebet</a:t>
            </a:r>
            <a:endParaRPr lang="da-DK" sz="2000" dirty="0"/>
          </a:p>
          <a:p>
            <a:pPr>
              <a:lnSpc>
                <a:spcPct val="150000"/>
              </a:lnSpc>
            </a:pPr>
            <a:r>
              <a:rPr lang="da-DK" sz="2400" dirty="0"/>
              <a:t>Inddragelse af patienten </a:t>
            </a:r>
          </a:p>
          <a:p>
            <a:pPr>
              <a:lnSpc>
                <a:spcPct val="150000"/>
              </a:lnSpc>
            </a:pPr>
            <a:r>
              <a:rPr lang="da-DK" sz="2400" dirty="0" smtClean="0"/>
              <a:t>Samtykke fra nærmeste pårørende, værge…</a:t>
            </a:r>
            <a:endParaRPr lang="da-DK" sz="2400" dirty="0"/>
          </a:p>
          <a:p>
            <a:endParaRPr lang="da-DK" u="sng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dirty="0" smtClean="0"/>
              <a:t>Krav tvangs</a:t>
            </a:r>
            <a:r>
              <a:rPr lang="da-DK" u="sng" dirty="0" smtClean="0"/>
              <a:t>indgreb</a:t>
            </a:r>
            <a:endParaRPr lang="da-DK" u="sng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015007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smtClean="0"/>
              <a:t>Patienten holdes fysisk fast således, at behandlingen kan udføres.</a:t>
            </a:r>
          </a:p>
          <a:p>
            <a:endParaRPr lang="da-DK" dirty="0" smtClean="0"/>
          </a:p>
          <a:p>
            <a:r>
              <a:rPr lang="da-DK" dirty="0" smtClean="0"/>
              <a:t>Der må ikke anvendes hjælpemidler og remedier til fastholdelsen.</a:t>
            </a:r>
          </a:p>
          <a:p>
            <a:pPr lvl="1"/>
            <a:r>
              <a:rPr lang="da-DK" dirty="0" smtClean="0"/>
              <a:t>Ingen bælter, hånd- og fodremme, handsker m.v.  </a:t>
            </a:r>
          </a:p>
          <a:p>
            <a:pPr lvl="1"/>
            <a:endParaRPr lang="da-DK" dirty="0" smtClean="0"/>
          </a:p>
          <a:p>
            <a:r>
              <a:rPr lang="da-DK" dirty="0" smtClean="0"/>
              <a:t>Må ikke anvendes af ordenshensyn eller administrative hensyn.</a:t>
            </a:r>
            <a:endParaRPr lang="da-DK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Fysisk fastholdelse 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endParaRPr lang="da-DK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5743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smtClean="0"/>
              <a:t>Kan supplere og ske i forlængelse af fysisk fastholdelse.</a:t>
            </a:r>
          </a:p>
          <a:p>
            <a:endParaRPr lang="da-DK" dirty="0" smtClean="0"/>
          </a:p>
          <a:p>
            <a:r>
              <a:rPr lang="da-DK" dirty="0" smtClean="0"/>
              <a:t>Proportionalitets- og mindsteindgrebsprincippet er afgørende for valget af indgreb.</a:t>
            </a:r>
          </a:p>
          <a:p>
            <a:endParaRPr lang="da-DK" dirty="0" smtClean="0"/>
          </a:p>
          <a:p>
            <a:r>
              <a:rPr lang="da-DK" dirty="0" smtClean="0"/>
              <a:t>Må ikke anvendes af ordenshensyn eller administrative hensyn.</a:t>
            </a:r>
            <a:endParaRPr lang="da-DK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Beroligende medicin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614999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smtClean="0"/>
              <a:t>Tvangsindlæggelse kan kun ske på et offentligt sygehus.</a:t>
            </a:r>
          </a:p>
          <a:p>
            <a:r>
              <a:rPr lang="da-DK" dirty="0" smtClean="0"/>
              <a:t>Læge eller tandlæge skal udfærdige erklæring om tvangsindlæggelse.</a:t>
            </a:r>
          </a:p>
          <a:p>
            <a:r>
              <a:rPr lang="da-DK" dirty="0" smtClean="0"/>
              <a:t>Læge eller tandlæges undersøgelse skal  være foretaget indenfor 7 dage forud for tvangsindlæggelsen.</a:t>
            </a:r>
          </a:p>
          <a:p>
            <a:r>
              <a:rPr lang="da-DK" dirty="0" smtClean="0"/>
              <a:t>Politiet træffer bestemmelse om tvangsindlæggelsens iværksættelse.</a:t>
            </a:r>
          </a:p>
          <a:p>
            <a:r>
              <a:rPr lang="da-DK" dirty="0" smtClean="0"/>
              <a:t>Besluttende læge eller tandlæge, skal så vidt muligt være tilstede ved tvangsindlæggelsens gennemførelse. </a:t>
            </a:r>
          </a:p>
          <a:p>
            <a:endParaRPr lang="da-DK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 smtClean="0"/>
              <a:t>Tvangsindlæggelse, tilbageholdelse og tilbageførsel 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671741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smtClean="0"/>
              <a:t>En patient, der er tvangsindlagt på et offentligt sygehus, skal tilbageholdes, hvis fortsat indlæggelse er nødvendig for at gennemføre tvangsbehandlingen. </a:t>
            </a:r>
          </a:p>
          <a:p>
            <a:r>
              <a:rPr lang="da-DK" dirty="0" smtClean="0"/>
              <a:t>En tvangsindlagt patient kan føres tilbage til afdelingen, hvis patienten har forladt afdelingen. </a:t>
            </a:r>
          </a:p>
          <a:p>
            <a:r>
              <a:rPr lang="da-DK" dirty="0" smtClean="0"/>
              <a:t>Ikke-tvangsindlagt patient kan tilbageholdes eller tilbageføres, hvis betingelserne for tvangsindlæggelse er opfyldt, og fortsat indlæggelse nødvendig.</a:t>
            </a:r>
          </a:p>
          <a:p>
            <a:endParaRPr lang="da-DK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 smtClean="0"/>
              <a:t>Tvangsindlæggelse, tilbageholdelse og tilbageførsel (fortsat)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768942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smtClean="0"/>
              <a:t>Sekretariatsbetjening af Tvangsbehandlingsnævnet</a:t>
            </a:r>
            <a:br>
              <a:rPr lang="da-DK" dirty="0" smtClean="0"/>
            </a:br>
            <a:endParaRPr lang="da-DK" dirty="0"/>
          </a:p>
          <a:p>
            <a:pPr lvl="1"/>
            <a:r>
              <a:rPr lang="da-DK" dirty="0" smtClean="0"/>
              <a:t>Oplysning af sager</a:t>
            </a:r>
          </a:p>
          <a:p>
            <a:pPr lvl="1"/>
            <a:endParaRPr lang="da-DK" dirty="0" smtClean="0"/>
          </a:p>
          <a:p>
            <a:pPr lvl="1"/>
            <a:r>
              <a:rPr lang="da-DK" dirty="0" smtClean="0"/>
              <a:t>Indkaldelse til nævnsmøder</a:t>
            </a:r>
          </a:p>
          <a:p>
            <a:pPr lvl="1"/>
            <a:endParaRPr lang="da-DK" dirty="0" smtClean="0"/>
          </a:p>
          <a:p>
            <a:pPr lvl="1"/>
            <a:r>
              <a:rPr lang="da-DK" dirty="0" smtClean="0"/>
              <a:t>Udkast til afgørelser</a:t>
            </a:r>
          </a:p>
          <a:p>
            <a:pPr lvl="1"/>
            <a:endParaRPr lang="da-DK" dirty="0" smtClean="0"/>
          </a:p>
          <a:p>
            <a:pPr lvl="1"/>
            <a:r>
              <a:rPr lang="da-DK" dirty="0" smtClean="0"/>
              <a:t>Udsendelse af afgørelser</a:t>
            </a:r>
            <a:endParaRPr lang="da-DK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Styrelsen for Patientklager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410293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dirty="0" smtClean="0"/>
          </a:p>
          <a:p>
            <a:r>
              <a:rPr lang="da-DK" dirty="0" smtClean="0"/>
              <a:t>Lovens tilblivelse</a:t>
            </a:r>
          </a:p>
          <a:p>
            <a:endParaRPr lang="da-DK" dirty="0"/>
          </a:p>
          <a:p>
            <a:r>
              <a:rPr lang="da-DK" dirty="0" smtClean="0"/>
              <a:t>Tvangsbehandlingsloven</a:t>
            </a:r>
          </a:p>
          <a:p>
            <a:endParaRPr lang="da-DK" dirty="0"/>
          </a:p>
          <a:p>
            <a:r>
              <a:rPr lang="da-DK" dirty="0" smtClean="0"/>
              <a:t>Tvangsbehandlingsnævnet</a:t>
            </a:r>
            <a:endParaRPr lang="da-DK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Dagens agenda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endParaRPr lang="da-DK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558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smtClean="0"/>
              <a:t>Påbegyndt (igangværende) tvang: </a:t>
            </a:r>
          </a:p>
          <a:p>
            <a:pPr lvl="1"/>
            <a:r>
              <a:rPr lang="da-DK" dirty="0" smtClean="0"/>
              <a:t>Sagen skal afgøres af </a:t>
            </a:r>
            <a:r>
              <a:rPr lang="da-DK" dirty="0"/>
              <a:t>Tvangsbehandlingsnævnet</a:t>
            </a:r>
            <a:r>
              <a:rPr lang="da-DK" dirty="0" smtClean="0"/>
              <a:t> inden 14 hverdage.</a:t>
            </a:r>
          </a:p>
          <a:p>
            <a:endParaRPr lang="da-DK" dirty="0" smtClean="0"/>
          </a:p>
          <a:p>
            <a:r>
              <a:rPr lang="da-DK" dirty="0" smtClean="0"/>
              <a:t>Afsluttet tvang: </a:t>
            </a:r>
          </a:p>
          <a:p>
            <a:pPr lvl="1"/>
            <a:r>
              <a:rPr lang="da-DK" dirty="0" smtClean="0"/>
              <a:t>Sagen skal afgøres af Tvangsbehandlingsnævnet snarest muligt </a:t>
            </a:r>
            <a:br>
              <a:rPr lang="da-DK" dirty="0" smtClean="0"/>
            </a:br>
            <a:r>
              <a:rPr lang="da-DK" dirty="0" smtClean="0"/>
              <a:t>(6 uger).</a:t>
            </a:r>
          </a:p>
          <a:p>
            <a:endParaRPr lang="da-DK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Frister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905370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smtClean="0"/>
              <a:t>Frist for indsendelse af materiale fra behandlingssted til STPK: 24 timer</a:t>
            </a:r>
          </a:p>
          <a:p>
            <a:endParaRPr lang="da-DK" dirty="0" smtClean="0"/>
          </a:p>
          <a:p>
            <a:r>
              <a:rPr lang="da-DK" dirty="0" smtClean="0"/>
              <a:t>Partshøring af klager: 48 timer</a:t>
            </a:r>
          </a:p>
          <a:p>
            <a:pPr marL="0" indent="0">
              <a:buNone/>
            </a:pPr>
            <a:endParaRPr lang="da-DK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Frister (fortsat)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560037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smtClean="0"/>
              <a:t>En indgivet klage har opsættende virkning</a:t>
            </a:r>
          </a:p>
          <a:p>
            <a:r>
              <a:rPr lang="da-DK" dirty="0" smtClean="0"/>
              <a:t>Almindelige frister ift. forældelse</a:t>
            </a:r>
          </a:p>
          <a:p>
            <a:pPr lvl="1"/>
            <a:r>
              <a:rPr lang="da-DK" dirty="0" smtClean="0"/>
              <a:t>Burde viden (2 år)</a:t>
            </a:r>
          </a:p>
          <a:p>
            <a:pPr lvl="1"/>
            <a:r>
              <a:rPr lang="da-DK" dirty="0" smtClean="0"/>
              <a:t>Absolut frist 5 år</a:t>
            </a:r>
          </a:p>
          <a:p>
            <a:r>
              <a:rPr lang="da-DK" dirty="0" smtClean="0"/>
              <a:t>Tvangsbehandlingsnævnet træffer afgørelse</a:t>
            </a:r>
          </a:p>
          <a:p>
            <a:endParaRPr lang="da-DK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Klage over beslutning om tvang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935972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/>
          <p:cNvSpPr>
            <a:spLocks noGrp="1"/>
          </p:cNvSpPr>
          <p:nvPr>
            <p:ph idx="1"/>
          </p:nvPr>
        </p:nvSpPr>
        <p:spPr>
          <a:xfrm>
            <a:off x="395536" y="2132856"/>
            <a:ext cx="8280000" cy="3960000"/>
          </a:xfrm>
        </p:spPr>
        <p:txBody>
          <a:bodyPr/>
          <a:lstStyle/>
          <a:p>
            <a:r>
              <a:rPr lang="da-DK" dirty="0"/>
              <a:t>Nævnet tager stilling til, om </a:t>
            </a:r>
            <a:r>
              <a:rPr lang="da-DK" u="sng" dirty="0"/>
              <a:t>betingelserne</a:t>
            </a:r>
            <a:r>
              <a:rPr lang="da-DK" dirty="0"/>
              <a:t> for tvangsbehandlingen og tvangsindgrebet, var opfyldt </a:t>
            </a:r>
            <a:r>
              <a:rPr lang="da-DK" i="1" dirty="0"/>
              <a:t>på </a:t>
            </a:r>
            <a:r>
              <a:rPr lang="da-DK" i="1" dirty="0" smtClean="0"/>
              <a:t>beslutningstidspunktet.</a:t>
            </a:r>
          </a:p>
          <a:p>
            <a:endParaRPr lang="da-DK" dirty="0" smtClean="0">
              <a:sym typeface="Wingdings" panose="05000000000000000000" pitchFamily="2" charset="2"/>
            </a:endParaRPr>
          </a:p>
          <a:p>
            <a:r>
              <a:rPr lang="da-DK" dirty="0" smtClean="0"/>
              <a:t>Nævnet kan </a:t>
            </a:r>
            <a:r>
              <a:rPr lang="da-DK" i="1" dirty="0" smtClean="0"/>
              <a:t>godkende</a:t>
            </a:r>
            <a:r>
              <a:rPr lang="da-DK" dirty="0" smtClean="0"/>
              <a:t> eller </a:t>
            </a:r>
            <a:r>
              <a:rPr lang="da-DK" i="1" dirty="0" smtClean="0"/>
              <a:t>ophæve</a:t>
            </a:r>
            <a:r>
              <a:rPr lang="da-DK" dirty="0" smtClean="0"/>
              <a:t> beslutning om tvangsbehandling/anvendelse af tvangsindgreb.</a:t>
            </a:r>
          </a:p>
          <a:p>
            <a:endParaRPr lang="da-DK" dirty="0" smtClean="0"/>
          </a:p>
          <a:p>
            <a:r>
              <a:rPr lang="da-DK" dirty="0" smtClean="0"/>
              <a:t>Der tages ikke stilling til selve behandlingen.</a:t>
            </a:r>
            <a:endParaRPr lang="da-DK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dirty="0" smtClean="0"/>
              <a:t>Tvangsbehandlingsnævnets opgave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156308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Sammensætning</a:t>
            </a:r>
          </a:p>
          <a:p>
            <a:pPr lvl="1">
              <a:lnSpc>
                <a:spcPct val="150000"/>
              </a:lnSpc>
            </a:pPr>
            <a:r>
              <a:rPr lang="da-DK" dirty="0"/>
              <a:t>1 formand + </a:t>
            </a:r>
            <a:r>
              <a:rPr lang="da-DK" dirty="0" smtClean="0"/>
              <a:t>antal </a:t>
            </a:r>
            <a:r>
              <a:rPr lang="da-DK" dirty="0"/>
              <a:t>beskikkede medlemmer.</a:t>
            </a:r>
          </a:p>
          <a:p>
            <a:pPr lvl="2">
              <a:lnSpc>
                <a:spcPct val="150000"/>
              </a:lnSpc>
            </a:pPr>
            <a:r>
              <a:rPr lang="da-DK" dirty="0"/>
              <a:t>Altid mindst 1 medlem fra Danske Patienter </a:t>
            </a:r>
            <a:r>
              <a:rPr lang="da-DK" u="sng" dirty="0"/>
              <a:t>eller</a:t>
            </a:r>
            <a:r>
              <a:rPr lang="da-DK" dirty="0"/>
              <a:t> Danske Handicaporganisationer </a:t>
            </a:r>
            <a:r>
              <a:rPr lang="da-DK" u="sng" dirty="0"/>
              <a:t>og</a:t>
            </a:r>
          </a:p>
          <a:p>
            <a:pPr lvl="2">
              <a:lnSpc>
                <a:spcPct val="150000"/>
              </a:lnSpc>
            </a:pPr>
            <a:r>
              <a:rPr lang="da-DK" dirty="0"/>
              <a:t>Altid mindst 1 medlem fra Lægeforeningen </a:t>
            </a:r>
            <a:r>
              <a:rPr lang="da-DK" u="sng" dirty="0"/>
              <a:t>eller</a:t>
            </a:r>
            <a:r>
              <a:rPr lang="da-DK" dirty="0"/>
              <a:t> Tandlægeforeningen</a:t>
            </a:r>
            <a:r>
              <a:rPr lang="da-DK" dirty="0" smtClean="0"/>
              <a:t>.</a:t>
            </a:r>
          </a:p>
          <a:p>
            <a:pPr lvl="2">
              <a:lnSpc>
                <a:spcPct val="150000"/>
              </a:lnSpc>
            </a:pPr>
            <a:endParaRPr lang="da-DK" dirty="0"/>
          </a:p>
          <a:p>
            <a:r>
              <a:rPr lang="da-DK" dirty="0"/>
              <a:t>Udpeget for en periode af 4 </a:t>
            </a:r>
            <a:r>
              <a:rPr lang="da-DK" dirty="0" smtClean="0"/>
              <a:t>år. </a:t>
            </a:r>
            <a:endParaRPr lang="da-DK" dirty="0"/>
          </a:p>
          <a:p>
            <a:endParaRPr lang="da-DK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Tvangsbehandlingsnævnet i øvrigt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947813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smtClean="0"/>
              <a:t>Tvangsbehandlingsnævnet skal afgive årsrapport om sin virksomhed</a:t>
            </a:r>
          </a:p>
          <a:p>
            <a:pPr marL="0" indent="0">
              <a:buNone/>
            </a:pPr>
            <a:endParaRPr lang="da-DK" dirty="0" smtClean="0"/>
          </a:p>
          <a:p>
            <a:r>
              <a:rPr lang="da-DK" dirty="0" smtClean="0"/>
              <a:t>Årsrapporten forberedes af sekretariatet</a:t>
            </a:r>
            <a:endParaRPr lang="da-DK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Tvangsbehandlingsnævnets årsrapport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348472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32000" y="943053"/>
            <a:ext cx="8280000" cy="2197915"/>
          </a:xfrm>
        </p:spPr>
        <p:txBody>
          <a:bodyPr/>
          <a:lstStyle/>
          <a:p>
            <a:pPr algn="ctr"/>
            <a:r>
              <a:rPr lang="da-DK" dirty="0" smtClean="0"/>
              <a:t>Spørgsmål?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a-DK" dirty="0"/>
              <a:t>15. marts 2018</a:t>
            </a:r>
          </a:p>
        </p:txBody>
      </p:sp>
    </p:spTree>
    <p:extLst>
      <p:ext uri="{BB962C8B-B14F-4D97-AF65-F5344CB8AC3E}">
        <p14:creationId xmlns:p14="http://schemas.microsoft.com/office/powerpoint/2010/main" val="2591871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/>
          <p:cNvSpPr>
            <a:spLocks noGrp="1"/>
          </p:cNvSpPr>
          <p:nvPr>
            <p:ph idx="1"/>
          </p:nvPr>
        </p:nvSpPr>
        <p:spPr>
          <a:xfrm>
            <a:off x="432000" y="2708919"/>
            <a:ext cx="8280000" cy="318200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da-DK" dirty="0" smtClean="0"/>
              <a:t>Ikrafttrædelsesdato 1. januar 2018</a:t>
            </a:r>
          </a:p>
          <a:p>
            <a:pPr>
              <a:lnSpc>
                <a:spcPct val="150000"/>
              </a:lnSpc>
            </a:pPr>
            <a:r>
              <a:rPr lang="da-DK" dirty="0" smtClean="0"/>
              <a:t>Formål</a:t>
            </a:r>
          </a:p>
          <a:p>
            <a:pPr>
              <a:lnSpc>
                <a:spcPct val="150000"/>
              </a:lnSpc>
            </a:pPr>
            <a:r>
              <a:rPr lang="da-DK" dirty="0" smtClean="0"/>
              <a:t>Somatisk behandling</a:t>
            </a:r>
          </a:p>
          <a:p>
            <a:pPr>
              <a:lnSpc>
                <a:spcPct val="150000"/>
              </a:lnSpc>
            </a:pPr>
            <a:r>
              <a:rPr lang="da-DK" dirty="0" smtClean="0"/>
              <a:t>Varigt inhabile</a:t>
            </a:r>
          </a:p>
          <a:p>
            <a:pPr>
              <a:lnSpc>
                <a:spcPct val="150000"/>
              </a:lnSpc>
            </a:pPr>
            <a:r>
              <a:rPr lang="da-DK" dirty="0" smtClean="0"/>
              <a:t>Tvangsbehandling (vs. tvangsindgreb)</a:t>
            </a:r>
            <a:endParaRPr lang="da-DK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95536" y="1124745"/>
            <a:ext cx="8280000" cy="1152128"/>
          </a:xfrm>
        </p:spPr>
        <p:txBody>
          <a:bodyPr>
            <a:normAutofit fontScale="90000"/>
          </a:bodyPr>
          <a:lstStyle/>
          <a:p>
            <a:r>
              <a:rPr lang="da-DK" dirty="0" smtClean="0"/>
              <a:t>Introduktion til lov om anvendelse af tvang ved somatisk behandling af varigt inhabile 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endParaRPr lang="da-DK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1309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smtClean="0"/>
              <a:t>Ønske om at forbedre sundhedstilstanden for en patientgruppe, som ikke kan varetage egne interesser</a:t>
            </a:r>
          </a:p>
          <a:p>
            <a:endParaRPr lang="da-DK" dirty="0" smtClean="0"/>
          </a:p>
          <a:p>
            <a:r>
              <a:rPr lang="da-DK" dirty="0" smtClean="0"/>
              <a:t>Etisk råd</a:t>
            </a:r>
          </a:p>
          <a:p>
            <a:endParaRPr lang="da-DK" dirty="0" smtClean="0"/>
          </a:p>
          <a:p>
            <a:r>
              <a:rPr lang="da-DK" dirty="0" smtClean="0"/>
              <a:t>Institut for Menneskerettigheder</a:t>
            </a:r>
            <a:endParaRPr lang="da-DK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Ønske om ny lovgivning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906622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dirty="0" smtClean="0"/>
          </a:p>
          <a:p>
            <a:r>
              <a:rPr lang="da-DK" dirty="0" smtClean="0"/>
              <a:t>Flere patient- og pårørendeforeninger ønsker lovgivning ændret</a:t>
            </a:r>
          </a:p>
          <a:p>
            <a:endParaRPr lang="da-DK" dirty="0" smtClean="0"/>
          </a:p>
          <a:p>
            <a:r>
              <a:rPr lang="da-DK" dirty="0"/>
              <a:t>Forebyggelses- og Patientrådet </a:t>
            </a:r>
            <a:r>
              <a:rPr lang="da-DK" dirty="0" smtClean="0"/>
              <a:t>modstander af lovindgreb</a:t>
            </a:r>
          </a:p>
          <a:p>
            <a:endParaRPr lang="da-DK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dirty="0" smtClean="0"/>
              <a:t>Holdninger til lovforslaget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endParaRPr lang="da-DK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3484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smtClean="0"/>
              <a:t>Klar hovedregel: Ingen </a:t>
            </a:r>
            <a:r>
              <a:rPr lang="da-DK" dirty="0"/>
              <a:t>patient må behandles uden informeret </a:t>
            </a:r>
            <a:r>
              <a:rPr lang="da-DK" dirty="0" smtClean="0"/>
              <a:t>samtykke, jf. SL § 15.</a:t>
            </a:r>
          </a:p>
          <a:p>
            <a:pPr marL="0" indent="0">
              <a:buNone/>
            </a:pPr>
            <a:endParaRPr lang="da-DK" dirty="0"/>
          </a:p>
          <a:p>
            <a:pPr lvl="1"/>
            <a:r>
              <a:rPr lang="da-DK" dirty="0" smtClean="0"/>
              <a:t>Undtagelser:</a:t>
            </a:r>
          </a:p>
          <a:p>
            <a:pPr lvl="5"/>
            <a:r>
              <a:rPr lang="da-DK" sz="2000" dirty="0" smtClean="0"/>
              <a:t>SL §§ 17 – 19</a:t>
            </a:r>
          </a:p>
          <a:p>
            <a:pPr marL="2286000" lvl="5" indent="0">
              <a:buNone/>
            </a:pPr>
            <a:endParaRPr lang="da-DK" dirty="0" smtClean="0"/>
          </a:p>
          <a:p>
            <a:pPr lvl="5"/>
            <a:r>
              <a:rPr lang="da-DK" sz="2000" dirty="0" smtClean="0"/>
              <a:t>Psykiatriloven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Lovens </a:t>
            </a:r>
            <a:r>
              <a:rPr lang="da-DK" dirty="0" smtClean="0"/>
              <a:t>formål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endParaRPr lang="da-DK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0509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smtClean="0"/>
              <a:t>Opmærksomhed på patientgruppe med varigt nedsat psykisk funktionsevne, der ikke modtog den nødvendige behandling</a:t>
            </a:r>
          </a:p>
          <a:p>
            <a:r>
              <a:rPr lang="da-DK" dirty="0" smtClean="0"/>
              <a:t>Ønske om at styrke omsorgen for denne patientgruppe</a:t>
            </a:r>
          </a:p>
          <a:p>
            <a:pPr marL="0" indent="0">
              <a:buNone/>
            </a:pPr>
            <a:r>
              <a:rPr lang="da-DK" dirty="0" smtClean="0">
                <a:sym typeface="Wingdings" panose="05000000000000000000" pitchFamily="2" charset="2"/>
              </a:rPr>
              <a:t>	 tilvejebringe retligt grundlag for at behandle patienter 	der modsætter sig behandling</a:t>
            </a:r>
          </a:p>
          <a:p>
            <a:r>
              <a:rPr lang="da-DK" dirty="0" smtClean="0">
                <a:sym typeface="Wingdings" panose="05000000000000000000" pitchFamily="2" charset="2"/>
              </a:rPr>
              <a:t>Lovgivning, der tilgodeser patientens behandlingsbehov og patientens selvbestemmelsesret</a:t>
            </a:r>
          </a:p>
          <a:p>
            <a:r>
              <a:rPr lang="da-DK" dirty="0" smtClean="0">
                <a:sym typeface="Wingdings" panose="05000000000000000000" pitchFamily="2" charset="2"/>
              </a:rPr>
              <a:t>Tvangsbehandling kan ikke stå alene Tvangsindgreb</a:t>
            </a:r>
            <a:endParaRPr lang="da-DK" dirty="0" smtClean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Lovens formål (fortsat)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endParaRPr lang="da-DK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597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sz="2400" dirty="0" smtClean="0"/>
              <a:t>SL § 5: Undersøgelse, diagnosticering, sygdomsbehandling, fødselshjælp, genoptræning, sundhedsfaglig pleje samt forebyggelse og sundhedsfremme</a:t>
            </a:r>
          </a:p>
          <a:p>
            <a:endParaRPr lang="da-DK" sz="2400" dirty="0" smtClean="0"/>
          </a:p>
          <a:p>
            <a:r>
              <a:rPr lang="da-DK" i="1" dirty="0" smtClean="0"/>
              <a:t>F</a:t>
            </a:r>
            <a:r>
              <a:rPr lang="da-DK" sz="2400" i="1" dirty="0" smtClean="0"/>
              <a:t>.eks</a:t>
            </a:r>
            <a:r>
              <a:rPr lang="da-DK" sz="2400" i="1" dirty="0"/>
              <a:t>.</a:t>
            </a:r>
            <a:r>
              <a:rPr lang="da-DK" sz="2400" dirty="0"/>
              <a:t> </a:t>
            </a:r>
            <a:r>
              <a:rPr lang="da-DK" sz="2400" dirty="0" smtClean="0"/>
              <a:t>tandbehandling</a:t>
            </a:r>
            <a:r>
              <a:rPr lang="da-DK" sz="2400" dirty="0"/>
              <a:t>, øjendrypning, behandling af </a:t>
            </a:r>
            <a:r>
              <a:rPr lang="da-DK" sz="2400" dirty="0" err="1"/>
              <a:t>fodsår</a:t>
            </a:r>
            <a:r>
              <a:rPr lang="da-DK" sz="2400" dirty="0"/>
              <a:t> hos diabetikere, anlæggelse af urinkateter, undersøgelse for alvorlig sygdom, </a:t>
            </a:r>
            <a:r>
              <a:rPr lang="da-DK" sz="2400" dirty="0" smtClean="0"/>
              <a:t>herunder kræft</a:t>
            </a:r>
            <a:r>
              <a:rPr lang="da-DK" sz="2400" dirty="0"/>
              <a:t>, eller bedøvelse og kirurgiske indgreb, </a:t>
            </a:r>
            <a:r>
              <a:rPr lang="da-DK" sz="2400" dirty="0" smtClean="0"/>
              <a:t>herunder </a:t>
            </a:r>
            <a:r>
              <a:rPr lang="da-DK" sz="2400" dirty="0"/>
              <a:t>amputation ved koldbrand</a:t>
            </a:r>
            <a:endParaRPr lang="da-DK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Hvad er tvangsbehandling?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endParaRPr lang="da-DK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090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sz="2400" dirty="0" smtClean="0"/>
              <a:t>Et indgreb, der </a:t>
            </a:r>
            <a:r>
              <a:rPr lang="da-DK" sz="2400" dirty="0"/>
              <a:t>sker med henblik på at gennemføre en </a:t>
            </a:r>
            <a:r>
              <a:rPr lang="da-DK" sz="2400" dirty="0" smtClean="0"/>
              <a:t>besluttet behandling af hensyn til patientens helbred eller sundhedstilstand. </a:t>
            </a:r>
            <a:endParaRPr lang="da-DK" sz="2400" dirty="0"/>
          </a:p>
          <a:p>
            <a:pPr marL="0" indent="0">
              <a:buNone/>
            </a:pPr>
            <a:endParaRPr lang="da-DK" sz="2400" dirty="0"/>
          </a:p>
          <a:p>
            <a:r>
              <a:rPr lang="da-DK" sz="2400" dirty="0" smtClean="0"/>
              <a:t>Kan være nødvendigt for at kunne udføre tvangsbehandlingen.</a:t>
            </a:r>
          </a:p>
          <a:p>
            <a:endParaRPr lang="da-DK" sz="2400" dirty="0" smtClean="0"/>
          </a:p>
          <a:p>
            <a:r>
              <a:rPr lang="da-DK" sz="2400" dirty="0" smtClean="0"/>
              <a:t>Fysisk fastholdelse, beroligende medicin, tvangsindlæggelse, tilbageholdelse og tilbageførsel.</a:t>
            </a:r>
          </a:p>
          <a:p>
            <a:endParaRPr lang="da-DK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Hvad er et tvangsindgreb?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endParaRPr lang="da-DK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1712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P_STPS">
  <a:themeElements>
    <a:clrScheme name="STPS Farvetema">
      <a:dk1>
        <a:sysClr val="windowText" lastClr="000000"/>
      </a:dk1>
      <a:lt1>
        <a:sysClr val="window" lastClr="FFFFFF"/>
      </a:lt1>
      <a:dk2>
        <a:srgbClr val="000000"/>
      </a:dk2>
      <a:lt2>
        <a:srgbClr val="9ACAA5"/>
      </a:lt2>
      <a:accent1>
        <a:srgbClr val="6E9DB8"/>
      </a:accent1>
      <a:accent2>
        <a:srgbClr val="00456A"/>
      </a:accent2>
      <a:accent3>
        <a:srgbClr val="BFD730"/>
      </a:accent3>
      <a:accent4>
        <a:srgbClr val="5F9E45"/>
      </a:accent4>
      <a:accent5>
        <a:srgbClr val="D3DCE5"/>
      </a:accent5>
      <a:accent6>
        <a:srgbClr val="A6AFBA"/>
      </a:accent6>
      <a:hlink>
        <a:srgbClr val="000000"/>
      </a:hlink>
      <a:folHlink>
        <a:srgbClr val="748293"/>
      </a:folHlink>
    </a:clrScheme>
    <a:fontScheme name="Office-tema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SPS Standard" id="{9EBED60C-36C5-41E4-87C4-71CD526FC3B4}" vid="{54558D2C-7A44-4E04-AE90-FF2D294D62B8}"/>
    </a:ext>
  </a:extLst>
</a:theme>
</file>

<file path=ppt/theme/theme2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840</Words>
  <Application>Microsoft Office PowerPoint</Application>
  <PresentationFormat>Skærmshow (4:3)</PresentationFormat>
  <Paragraphs>174</Paragraphs>
  <Slides>26</Slides>
  <Notes>26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26</vt:i4>
      </vt:variant>
    </vt:vector>
  </HeadingPairs>
  <TitlesOfParts>
    <vt:vector size="27" baseType="lpstr">
      <vt:lpstr>PP_STPS</vt:lpstr>
      <vt:lpstr>Tvang i somatikken</vt:lpstr>
      <vt:lpstr>Dagens agenda</vt:lpstr>
      <vt:lpstr>Introduktion til lov om anvendelse af tvang ved somatisk behandling af varigt inhabile </vt:lpstr>
      <vt:lpstr>Ønske om ny lovgivning</vt:lpstr>
      <vt:lpstr>Holdninger til lovforslaget</vt:lpstr>
      <vt:lpstr>Lovens formål</vt:lpstr>
      <vt:lpstr>Lovens formål (fortsat)</vt:lpstr>
      <vt:lpstr>Hvad er tvangsbehandling?</vt:lpstr>
      <vt:lpstr>Hvad er et tvangsindgreb?</vt:lpstr>
      <vt:lpstr>Hvornår kan der anvendes tvang?</vt:lpstr>
      <vt:lpstr>Hvilken persongruppe?</vt:lpstr>
      <vt:lpstr>Krav ved tvangsbehandling</vt:lpstr>
      <vt:lpstr>Hvilken behandling kan anvendes?</vt:lpstr>
      <vt:lpstr>Krav tvangsindgreb</vt:lpstr>
      <vt:lpstr>Fysisk fastholdelse </vt:lpstr>
      <vt:lpstr>Beroligende medicin</vt:lpstr>
      <vt:lpstr>Tvangsindlæggelse, tilbageholdelse og tilbageførsel </vt:lpstr>
      <vt:lpstr>Tvangsindlæggelse, tilbageholdelse og tilbageførsel (fortsat)</vt:lpstr>
      <vt:lpstr>Styrelsen for Patientklager</vt:lpstr>
      <vt:lpstr>Frister</vt:lpstr>
      <vt:lpstr>Frister (fortsat)</vt:lpstr>
      <vt:lpstr>Klage over beslutning om tvang</vt:lpstr>
      <vt:lpstr>Tvangsbehandlingsnævnets opgave</vt:lpstr>
      <vt:lpstr>Tvangsbehandlingsnævnet i øvrigt</vt:lpstr>
      <vt:lpstr>Tvangsbehandlingsnævnets årsrapport</vt:lpstr>
      <vt:lpstr>Spørgsmål?</vt:lpstr>
    </vt:vector>
  </TitlesOfParts>
  <Company>Patientombuddet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Christian Hjortdal</dc:creator>
  <cp:lastModifiedBy>Pernille Endrup Jacobsen</cp:lastModifiedBy>
  <cp:revision>203</cp:revision>
  <cp:lastPrinted>2018-09-27T15:17:32Z</cp:lastPrinted>
  <dcterms:created xsi:type="dcterms:W3CDTF">2017-11-13T07:20:27Z</dcterms:created>
  <dcterms:modified xsi:type="dcterms:W3CDTF">2018-11-27T08:11:33Z</dcterms:modified>
</cp:coreProperties>
</file>