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633" r:id="rId2"/>
    <p:sldId id="689" r:id="rId3"/>
    <p:sldId id="605" r:id="rId4"/>
    <p:sldId id="607" r:id="rId5"/>
    <p:sldId id="606" r:id="rId6"/>
    <p:sldId id="635" r:id="rId7"/>
    <p:sldId id="638" r:id="rId8"/>
    <p:sldId id="682" r:id="rId9"/>
    <p:sldId id="683" r:id="rId10"/>
    <p:sldId id="684" r:id="rId11"/>
    <p:sldId id="685" r:id="rId12"/>
    <p:sldId id="686" r:id="rId13"/>
    <p:sldId id="687" r:id="rId14"/>
    <p:sldId id="688" r:id="rId15"/>
    <p:sldId id="837" r:id="rId16"/>
    <p:sldId id="838" r:id="rId17"/>
    <p:sldId id="839" r:id="rId18"/>
    <p:sldId id="690" r:id="rId19"/>
    <p:sldId id="691" r:id="rId20"/>
    <p:sldId id="642" r:id="rId21"/>
    <p:sldId id="646" r:id="rId22"/>
    <p:sldId id="647" r:id="rId23"/>
    <p:sldId id="648" r:id="rId24"/>
    <p:sldId id="649" r:id="rId25"/>
    <p:sldId id="650" r:id="rId26"/>
    <p:sldId id="651" r:id="rId27"/>
    <p:sldId id="643" r:id="rId28"/>
    <p:sldId id="644" r:id="rId29"/>
    <p:sldId id="828" r:id="rId30"/>
    <p:sldId id="843" r:id="rId31"/>
    <p:sldId id="844" r:id="rId32"/>
    <p:sldId id="631" r:id="rId33"/>
    <p:sldId id="617" r:id="rId34"/>
    <p:sldId id="618" r:id="rId35"/>
    <p:sldId id="671" r:id="rId36"/>
    <p:sldId id="840" r:id="rId37"/>
    <p:sldId id="841" r:id="rId38"/>
    <p:sldId id="842" r:id="rId39"/>
    <p:sldId id="832" r:id="rId40"/>
    <p:sldId id="834" r:id="rId41"/>
    <p:sldId id="835" r:id="rId42"/>
    <p:sldId id="836" r:id="rId43"/>
    <p:sldId id="655" r:id="rId44"/>
    <p:sldId id="692" r:id="rId45"/>
    <p:sldId id="693" r:id="rId46"/>
    <p:sldId id="694" r:id="rId47"/>
    <p:sldId id="825" r:id="rId48"/>
    <p:sldId id="826" r:id="rId49"/>
    <p:sldId id="592" r:id="rId50"/>
  </p:sldIdLst>
  <p:sldSz cx="9144000" cy="6858000" type="screen4x3"/>
  <p:notesSz cx="6858000" cy="9144000"/>
  <p:custDataLst>
    <p:tags r:id="rId52"/>
  </p:custDataLst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ECF115"/>
    <a:srgbClr val="F0F442"/>
    <a:srgbClr val="225054"/>
    <a:srgbClr val="00FF00"/>
    <a:srgbClr val="FF0000"/>
    <a:srgbClr val="097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70" autoAdjust="0"/>
    <p:restoredTop sz="94660"/>
  </p:normalViewPr>
  <p:slideViewPr>
    <p:cSldViewPr>
      <p:cViewPr>
        <p:scale>
          <a:sx n="100" d="100"/>
          <a:sy n="100" d="100"/>
        </p:scale>
        <p:origin x="-792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9A3E23-E6BA-486B-A79E-1539DCE6EC8A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8314673E-642C-47EB-8840-30772047E214}" type="pres">
      <dgm:prSet presAssocID="{5C9A3E23-E6BA-486B-A79E-1539DCE6EC8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92785526-E79E-4901-BCB8-3CB48BF90D3B}" type="pres">
      <dgm:prSet presAssocID="{5C9A3E23-E6BA-486B-A79E-1539DCE6EC8A}" presName="arrow" presStyleLbl="bgShp" presStyleIdx="0" presStyleCnt="1" custLinFactNeighborX="-4337" custLinFactNeighborY="68087"/>
      <dgm:spPr/>
    </dgm:pt>
    <dgm:pt modelId="{6ABE1436-E548-449D-B5D5-522BC529566C}" type="pres">
      <dgm:prSet presAssocID="{5C9A3E23-E6BA-486B-A79E-1539DCE6EC8A}" presName="points" presStyleCnt="0"/>
      <dgm:spPr/>
    </dgm:pt>
  </dgm:ptLst>
  <dgm:cxnLst>
    <dgm:cxn modelId="{3E673CBA-5E94-41C9-8031-E8F039101986}" type="presOf" srcId="{5C9A3E23-E6BA-486B-A79E-1539DCE6EC8A}" destId="{8314673E-642C-47EB-8840-30772047E214}" srcOrd="0" destOrd="0" presId="urn:microsoft.com/office/officeart/2005/8/layout/hProcess11"/>
    <dgm:cxn modelId="{21EEB59A-2B86-40ED-8EAB-41B47A316EB3}" type="presParOf" srcId="{8314673E-642C-47EB-8840-30772047E214}" destId="{92785526-E79E-4901-BCB8-3CB48BF90D3B}" srcOrd="0" destOrd="0" presId="urn:microsoft.com/office/officeart/2005/8/layout/hProcess11"/>
    <dgm:cxn modelId="{395DBB4F-7458-4386-B4A5-A00DA8BB13CC}" type="presParOf" srcId="{8314673E-642C-47EB-8840-30772047E214}" destId="{6ABE1436-E548-449D-B5D5-522BC529566C}" srcOrd="1" destOrd="0" presId="urn:microsoft.com/office/officeart/2005/8/layout/hProcess1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785526-E79E-4901-BCB8-3CB48BF90D3B}">
      <dsp:nvSpPr>
        <dsp:cNvPr id="0" name=""/>
        <dsp:cNvSpPr/>
      </dsp:nvSpPr>
      <dsp:spPr>
        <a:xfrm>
          <a:off x="0" y="792088"/>
          <a:ext cx="6096000" cy="553571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da-DK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da-DK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da-DK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4E3ED20A-143A-4EB8-B489-DBA47AE55D7E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33911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6FD033-426F-4A95-9062-F1418154259B}" type="slidenum">
              <a:rPr lang="da-DK"/>
              <a:pPr/>
              <a:t>20</a:t>
            </a:fld>
            <a:endParaRPr lang="da-DK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206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ED20A-143A-4EB8-B489-DBA47AE55D7E}" type="slidenum">
              <a:rPr lang="da-DK" smtClean="0"/>
              <a:pPr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1163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1C0B-D5D5-47B7-88AA-4E1BA32E62D6}" type="slidenum">
              <a:rPr lang="da-DK" smtClean="0"/>
              <a:pPr/>
              <a:t>35</a:t>
            </a:fld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1C0B-D5D5-47B7-88AA-4E1BA32E62D6}" type="slidenum">
              <a:rPr lang="da-DK" smtClean="0"/>
              <a:pPr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410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957BC-D94C-4ED8-BE88-3F5100A345AB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83EB9-E829-436F-8B60-CFEA93831638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FCADB3-D846-466C-AC21-248D436FFA66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B5A3C-3876-4548-8D83-EC67E1A920F4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DDD96-BC51-4BB4-AAE9-81E3BC15090F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40833-BC9D-4897-9309-7FA960E2151E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A1451-F45E-4ADE-AA03-937F754CEA74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D773F-15EB-43AE-B9DD-8705D021EB41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65656-AD9F-4C1D-82C7-8C4DF23A1927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CD6FD-64A9-40D3-9EE6-7B4101DAA3DA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  <a:endParaRPr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5EE90-3590-4073-8706-BA79B7067CD6}" type="slidenum">
              <a:rPr lang="da-DK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387D0B06-87A6-4198-9683-64533F9E726B}" type="slidenum">
              <a:rPr lang="da-DK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omemadedrugs.net/wp-content/uploads/2011/09/homemade-ghb.jpg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hyperlink" Target="http://en.wikipedia.org/wiki/File:Gamma-Butyrolactone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4-hydroxybutanoic-acid.png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://upload.wikimedia.org/wikipedia/commons/4/4e/Gamma-Aminobutters%C3%A4ure_-_gamma-aminobutyric_acid.svg" TargetMode="External"/><Relationship Id="rId9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homemadedrugs.net/wp-content/uploads/2011/09/homemade-ghb.jpg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memadedrugs.net/wp-content/uploads/2011/09/homemade-ghb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ogle.dk/url?sa=i&amp;rct=j&amp;q=&amp;esrc=s&amp;source=images&amp;cd=&amp;cad=rja&amp;uact=8&amp;ved=2ahUKEwjh_anWw5DfAhXOmLQKHZh7CGMQjRx6BAgBEAU&amp;url=https://bmkventures.com/products/ketamin-hcl-10-ml-mvd-500mg-10-ml&amp;psig=AOvVaw18IZ6bY3b4u14ndB7_cNjB&amp;ust=154436864382368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hyperlink" Target="https://www.google.dk/imgres?imgurl=https://d2tml28x3t0b85.cloudfront.net/tracks/audio/original_artwork/b68c14f014fb11e7b8591bd651c6e725/bb8a016014fb11e79a310b7c2a327aa9.jpg&amp;imgrefurl=https://theartistunion.com/tracks/fc6848&amp;docid=1JMn3hcy2_8-gM&amp;tbnid=4VbZT994oaFHwM:&amp;vet=1&amp;w=748&amp;h=470&amp;bih=708&amp;biw=1600&amp;ved=2ahUKEwixqNT7w5DfAhUPZVAKHWRFDPEQxiAoBHoECAEQGA&amp;iact=c&amp;ictx=1" TargetMode="External"/><Relationship Id="rId4" Type="http://schemas.openxmlformats.org/officeDocument/2006/relationships/hyperlink" Target="https://www.google.dk/imgres?imgurl=https://thumbnailer.mixcloud.com/unsafe/300x300/extaudio/5/a/f/9/efbf-5ac9-4853-a63a-4d46b4b08590&amp;imgrefurl=https://www.mixcloud.com/jackie-nguy%E1%BB%85n5/nonstop-ketamin-music-upload-by-toni/&amp;docid=0plhU27l_joiFM&amp;tbnid=eXfpPuYI_tiJmM:&amp;vet=1&amp;w=300&amp;h=300&amp;bih=708&amp;biw=1600&amp;ved=0ahUKEwiuw8DUw5DfAhULblAKHabNC0IQMwhMKBIwEg&amp;iact=c&amp;ictx=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ogle.dk/url?sa=i&amp;rct=j&amp;q=&amp;esrc=s&amp;source=images&amp;cd=&amp;cad=rja&amp;uact=8&amp;ved=2ahUKEwjh_anWw5DfAhXOmLQKHZh7CGMQjRx6BAgBEAU&amp;url=https://bmkventures.com/products/ketamin-hcl-10-ml-mvd-500mg-10-ml&amp;psig=AOvVaw18IZ6bY3b4u14ndB7_cNjB&amp;ust=154436864382368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4.jpeg"/><Relationship Id="rId5" Type="http://schemas.openxmlformats.org/officeDocument/2006/relationships/hyperlink" Target="http://www.skunk-froe.dk/" TargetMode="Externa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nationalacademies.org/hmd/Reports/2017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rindom@dadlnet.dk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7654" y="2692119"/>
            <a:ext cx="2052228" cy="26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ktangel 3"/>
          <p:cNvSpPr/>
          <p:nvPr/>
        </p:nvSpPr>
        <p:spPr>
          <a:xfrm>
            <a:off x="602559" y="652382"/>
            <a:ext cx="7488832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rPr>
              <a:t>Når rusmidlerne sætter kursen</a:t>
            </a:r>
          </a:p>
          <a:p>
            <a:pPr algn="ctr"/>
            <a:r>
              <a:rPr lang="da-DK" sz="2000" b="0" dirty="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rPr>
              <a:t>- Om hjernen sprut og stoffer </a:t>
            </a:r>
            <a:r>
              <a:rPr lang="da-DK" sz="3200" b="0" dirty="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rPr>
              <a:t>-</a:t>
            </a:r>
          </a:p>
        </p:txBody>
      </p:sp>
      <p:sp>
        <p:nvSpPr>
          <p:cNvPr id="5" name="Rektangel 4"/>
          <p:cNvSpPr/>
          <p:nvPr/>
        </p:nvSpPr>
        <p:spPr>
          <a:xfrm>
            <a:off x="4346975" y="3609020"/>
            <a:ext cx="4320480" cy="252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0" dirty="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rPr>
              <a:t>Henrik Rindom</a:t>
            </a:r>
          </a:p>
          <a:p>
            <a:pPr algn="ctr"/>
            <a:r>
              <a:rPr lang="da-DK" sz="1400" b="0" dirty="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rPr>
              <a:t>Overlæge i </a:t>
            </a:r>
          </a:p>
          <a:p>
            <a:pPr algn="ctr"/>
            <a:r>
              <a:rPr lang="da-DK" sz="1400" b="0" dirty="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rPr>
              <a:t>Novavi ambulatorierne</a:t>
            </a:r>
          </a:p>
          <a:p>
            <a:pPr algn="ctr"/>
            <a:r>
              <a:rPr lang="da-DK" sz="1400" b="0" dirty="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rPr>
              <a:t>Stofrådgivningen</a:t>
            </a:r>
          </a:p>
        </p:txBody>
      </p:sp>
      <p:sp>
        <p:nvSpPr>
          <p:cNvPr id="6" name="Rektangel 5"/>
          <p:cNvSpPr/>
          <p:nvPr/>
        </p:nvSpPr>
        <p:spPr>
          <a:xfrm>
            <a:off x="2483768" y="6165304"/>
            <a:ext cx="43204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0" dirty="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rPr>
              <a:t>rindom@dadlnet.dk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962150" y="773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a-DK" sz="1800">
              <a:latin typeface="Stencil" pitchFamily="82" charset="0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044103" y="5364163"/>
            <a:ext cx="5048177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800" b="0" dirty="0">
                <a:latin typeface="+mn-lt"/>
              </a:rPr>
              <a:t>Hjernen genopretter balancen</a:t>
            </a:r>
            <a:r>
              <a:rPr lang="da-DK" sz="2800" b="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aphicFrame>
        <p:nvGraphicFramePr>
          <p:cNvPr id="66566" name="Object 6"/>
          <p:cNvGraphicFramePr>
            <a:graphicFrameLocks noChangeAspect="1"/>
          </p:cNvGraphicFramePr>
          <p:nvPr/>
        </p:nvGraphicFramePr>
        <p:xfrm>
          <a:off x="3096025" y="1583795"/>
          <a:ext cx="3188975" cy="247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032" name="Image" r:id="rId3" imgW="2133333" imgH="1777778" progId="">
                  <p:embed/>
                </p:oleObj>
              </mc:Choice>
              <mc:Fallback>
                <p:oleObj name="Image" r:id="rId3" imgW="2133333" imgH="177777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6025" y="1583795"/>
                        <a:ext cx="3188975" cy="247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3041830" y="3654025"/>
            <a:ext cx="358775" cy="449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582464" y="414456"/>
            <a:ext cx="21146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2800" dirty="0">
                <a:latin typeface="+mn-lt"/>
              </a:rPr>
              <a:t>Tilvænning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386535" y="1088740"/>
            <a:ext cx="848743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642230" y="2393885"/>
            <a:ext cx="19672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800" b="0" dirty="0">
                <a:latin typeface="+mn-lt"/>
              </a:rPr>
              <a:t>Glutamat </a:t>
            </a:r>
          </a:p>
          <a:p>
            <a:endParaRPr lang="da-DK" sz="1200" dirty="0">
              <a:latin typeface="+mn-lt"/>
            </a:endParaRPr>
          </a:p>
        </p:txBody>
      </p:sp>
      <p:sp>
        <p:nvSpPr>
          <p:cNvPr id="14" name="Nedadgående pil 13"/>
          <p:cNvSpPr/>
          <p:nvPr/>
        </p:nvSpPr>
        <p:spPr bwMode="auto">
          <a:xfrm rot="10800000">
            <a:off x="7767355" y="2438890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881590" y="2438890"/>
            <a:ext cx="19672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800" b="0" dirty="0">
                <a:latin typeface="+mn-lt"/>
              </a:rPr>
              <a:t>GABA </a:t>
            </a:r>
          </a:p>
          <a:p>
            <a:pPr algn="ctr"/>
            <a:endParaRPr lang="da-DK" sz="1200" dirty="0">
              <a:latin typeface="+mn-lt"/>
            </a:endParaRPr>
          </a:p>
        </p:txBody>
      </p:sp>
      <p:sp>
        <p:nvSpPr>
          <p:cNvPr id="16" name="Nedadgående pil 15"/>
          <p:cNvSpPr/>
          <p:nvPr/>
        </p:nvSpPr>
        <p:spPr bwMode="auto">
          <a:xfrm>
            <a:off x="2321750" y="2483895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Nedadgående pil 11"/>
          <p:cNvSpPr/>
          <p:nvPr/>
        </p:nvSpPr>
        <p:spPr bwMode="auto">
          <a:xfrm rot="10800000">
            <a:off x="7992380" y="2438890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Nedadgående pil 16"/>
          <p:cNvSpPr/>
          <p:nvPr/>
        </p:nvSpPr>
        <p:spPr bwMode="auto">
          <a:xfrm>
            <a:off x="2591780" y="2483895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Nedadgående pil 17"/>
          <p:cNvSpPr/>
          <p:nvPr/>
        </p:nvSpPr>
        <p:spPr bwMode="auto">
          <a:xfrm rot="10800000">
            <a:off x="8217405" y="2438890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Nedadgående pil 18"/>
          <p:cNvSpPr/>
          <p:nvPr/>
        </p:nvSpPr>
        <p:spPr bwMode="auto">
          <a:xfrm rot="10800000">
            <a:off x="8442430" y="2438890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962150" y="773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a-DK" sz="1800">
              <a:latin typeface="Stencil" pitchFamily="82" charset="0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986395" y="5364163"/>
            <a:ext cx="5105885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800" b="0" dirty="0">
                <a:latin typeface="+mn-lt"/>
              </a:rPr>
              <a:t>Hjernen opføres ny ubalancen</a:t>
            </a:r>
            <a:r>
              <a:rPr lang="da-DK" sz="2800" b="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2727325" y="4554538"/>
            <a:ext cx="358775" cy="449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graphicFrame>
        <p:nvGraphicFramePr>
          <p:cNvPr id="67593" name="Object 9"/>
          <p:cNvGraphicFramePr>
            <a:graphicFrameLocks noChangeAspect="1"/>
          </p:cNvGraphicFramePr>
          <p:nvPr/>
        </p:nvGraphicFramePr>
        <p:xfrm>
          <a:off x="3131840" y="1493786"/>
          <a:ext cx="2790310" cy="252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56" name="Image" r:id="rId3" imgW="2134839" imgH="1982351" progId="">
                  <p:embed/>
                </p:oleObj>
              </mc:Choice>
              <mc:Fallback>
                <p:oleObj name="Image" r:id="rId3" imgW="2134839" imgH="198235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493786"/>
                        <a:ext cx="2790310" cy="252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386535" y="1088740"/>
            <a:ext cx="848743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582464" y="414456"/>
            <a:ext cx="21146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2800" dirty="0">
                <a:latin typeface="+mn-lt"/>
              </a:rPr>
              <a:t>Tilvænning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881590" y="3113965"/>
            <a:ext cx="19672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800" b="0" dirty="0">
                <a:latin typeface="+mn-lt"/>
              </a:rPr>
              <a:t>GABA </a:t>
            </a:r>
          </a:p>
          <a:p>
            <a:pPr algn="ctr"/>
            <a:endParaRPr lang="da-DK" sz="1200" dirty="0">
              <a:latin typeface="+mn-lt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642230" y="2393885"/>
            <a:ext cx="19672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800" b="0" dirty="0">
                <a:latin typeface="+mn-lt"/>
              </a:rPr>
              <a:t>Glutamat </a:t>
            </a:r>
          </a:p>
          <a:p>
            <a:endParaRPr lang="da-DK" sz="1200" dirty="0">
              <a:latin typeface="+mn-lt"/>
            </a:endParaRPr>
          </a:p>
        </p:txBody>
      </p:sp>
      <p:sp>
        <p:nvSpPr>
          <p:cNvPr id="15" name="Nedadgående pil 14"/>
          <p:cNvSpPr/>
          <p:nvPr/>
        </p:nvSpPr>
        <p:spPr bwMode="auto">
          <a:xfrm>
            <a:off x="2231740" y="3158971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Nedadgående pil 15"/>
          <p:cNvSpPr/>
          <p:nvPr/>
        </p:nvSpPr>
        <p:spPr bwMode="auto">
          <a:xfrm>
            <a:off x="2474150" y="3158971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Nedadgående pil 16"/>
          <p:cNvSpPr/>
          <p:nvPr/>
        </p:nvSpPr>
        <p:spPr bwMode="auto">
          <a:xfrm rot="10800000">
            <a:off x="7767355" y="2438889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Nedadgående pil 18"/>
          <p:cNvSpPr/>
          <p:nvPr/>
        </p:nvSpPr>
        <p:spPr bwMode="auto">
          <a:xfrm rot="10800000">
            <a:off x="8037385" y="2438890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Nedadgående pil 19"/>
          <p:cNvSpPr/>
          <p:nvPr/>
        </p:nvSpPr>
        <p:spPr bwMode="auto">
          <a:xfrm rot="10800000">
            <a:off x="8307415" y="2438890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Nedadgående pil 20"/>
          <p:cNvSpPr/>
          <p:nvPr/>
        </p:nvSpPr>
        <p:spPr bwMode="auto">
          <a:xfrm rot="10800000">
            <a:off x="8577445" y="2438890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962150" y="773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a-DK" sz="1800">
              <a:latin typeface="Stencil" pitchFamily="82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999098" y="5364163"/>
            <a:ext cx="5048177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800" b="0" dirty="0">
                <a:latin typeface="+mn-lt"/>
              </a:rPr>
              <a:t>Hjernen genopretter balancen</a:t>
            </a:r>
            <a:r>
              <a:rPr lang="da-DK" sz="2800" b="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2727325" y="4554538"/>
            <a:ext cx="358775" cy="449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graphicFrame>
        <p:nvGraphicFramePr>
          <p:cNvPr id="68617" name="Object 9"/>
          <p:cNvGraphicFramePr>
            <a:graphicFrameLocks noChangeAspect="1"/>
          </p:cNvGraphicFramePr>
          <p:nvPr/>
        </p:nvGraphicFramePr>
        <p:xfrm>
          <a:off x="2996825" y="1602833"/>
          <a:ext cx="3060365" cy="2455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80" name="Image" r:id="rId3" imgW="2134839" imgH="1779033" progId="">
                  <p:embed/>
                </p:oleObj>
              </mc:Choice>
              <mc:Fallback>
                <p:oleObj name="Image" r:id="rId3" imgW="2134839" imgH="177903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6825" y="1602833"/>
                        <a:ext cx="3060365" cy="2455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582464" y="414456"/>
            <a:ext cx="21146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2800" dirty="0">
                <a:latin typeface="+mn-lt"/>
              </a:rPr>
              <a:t>Tilvænning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386535" y="1088740"/>
            <a:ext cx="848743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881590" y="3113965"/>
            <a:ext cx="19672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800" b="0" dirty="0">
                <a:latin typeface="+mn-lt"/>
              </a:rPr>
              <a:t>GABA </a:t>
            </a:r>
          </a:p>
          <a:p>
            <a:pPr algn="ctr"/>
            <a:endParaRPr lang="da-DK" sz="1200" dirty="0">
              <a:latin typeface="+mn-lt"/>
            </a:endParaRPr>
          </a:p>
        </p:txBody>
      </p:sp>
      <p:sp>
        <p:nvSpPr>
          <p:cNvPr id="14" name="Nedadgående pil 13"/>
          <p:cNvSpPr/>
          <p:nvPr/>
        </p:nvSpPr>
        <p:spPr bwMode="auto">
          <a:xfrm>
            <a:off x="2231740" y="3158971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282190" y="3068960"/>
            <a:ext cx="2025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800" b="0" dirty="0">
                <a:latin typeface="+mn-lt"/>
              </a:rPr>
              <a:t>Glutamat </a:t>
            </a:r>
          </a:p>
          <a:p>
            <a:endParaRPr lang="da-DK" sz="1200" dirty="0">
              <a:latin typeface="+mn-lt"/>
            </a:endParaRPr>
          </a:p>
        </p:txBody>
      </p:sp>
      <p:sp>
        <p:nvSpPr>
          <p:cNvPr id="18" name="Nedadgående pil 17"/>
          <p:cNvSpPr/>
          <p:nvPr/>
        </p:nvSpPr>
        <p:spPr bwMode="auto">
          <a:xfrm rot="10800000">
            <a:off x="7407315" y="3113965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Nedadgående pil 18"/>
          <p:cNvSpPr/>
          <p:nvPr/>
        </p:nvSpPr>
        <p:spPr bwMode="auto">
          <a:xfrm rot="10800000">
            <a:off x="7677345" y="3113965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Nedadgående pil 16"/>
          <p:cNvSpPr/>
          <p:nvPr/>
        </p:nvSpPr>
        <p:spPr bwMode="auto">
          <a:xfrm rot="10800000">
            <a:off x="7947375" y="3113965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Nedadgående pil 19"/>
          <p:cNvSpPr/>
          <p:nvPr/>
        </p:nvSpPr>
        <p:spPr bwMode="auto">
          <a:xfrm rot="10800000">
            <a:off x="8217405" y="3113965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Nedadgående pil 20"/>
          <p:cNvSpPr/>
          <p:nvPr/>
        </p:nvSpPr>
        <p:spPr bwMode="auto">
          <a:xfrm rot="10800000">
            <a:off x="8442430" y="3113965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962150" y="773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a-DK" sz="1800">
              <a:latin typeface="Stencil" pitchFamily="82" charset="0"/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2191217" y="5364163"/>
            <a:ext cx="476604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800" b="0" dirty="0">
                <a:latin typeface="+mn-lt"/>
              </a:rPr>
              <a:t>Hjernen i modsat ubalancen</a:t>
            </a:r>
            <a:r>
              <a:rPr lang="da-DK" sz="2800" b="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2727325" y="4554538"/>
            <a:ext cx="358775" cy="449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graphicFrame>
        <p:nvGraphicFramePr>
          <p:cNvPr id="69640" name="Object 8"/>
          <p:cNvGraphicFramePr>
            <a:graphicFrameLocks noChangeAspect="1"/>
          </p:cNvGraphicFramePr>
          <p:nvPr/>
        </p:nvGraphicFramePr>
        <p:xfrm>
          <a:off x="3188247" y="1538791"/>
          <a:ext cx="2733903" cy="2565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04" name="Image" r:id="rId3" imgW="2134839" imgH="1982351" progId="">
                  <p:embed/>
                </p:oleObj>
              </mc:Choice>
              <mc:Fallback>
                <p:oleObj name="Image" r:id="rId3" imgW="2134839" imgH="198235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8247" y="1538791"/>
                        <a:ext cx="2733903" cy="25652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582464" y="414456"/>
            <a:ext cx="21146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2800" dirty="0">
                <a:latin typeface="+mn-lt"/>
              </a:rPr>
              <a:t>Tilvænning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386535" y="1088740"/>
            <a:ext cx="848743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282190" y="3068960"/>
            <a:ext cx="2025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800" b="0" dirty="0">
                <a:latin typeface="+mn-lt"/>
              </a:rPr>
              <a:t>Glutamat </a:t>
            </a:r>
          </a:p>
          <a:p>
            <a:endParaRPr lang="da-DK" sz="1200" dirty="0">
              <a:latin typeface="+mn-lt"/>
            </a:endParaRPr>
          </a:p>
        </p:txBody>
      </p:sp>
      <p:sp>
        <p:nvSpPr>
          <p:cNvPr id="13" name="Nedadgående pil 12"/>
          <p:cNvSpPr/>
          <p:nvPr/>
        </p:nvSpPr>
        <p:spPr bwMode="auto">
          <a:xfrm rot="10800000">
            <a:off x="7677345" y="3113965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Nedadgående pil 13"/>
          <p:cNvSpPr/>
          <p:nvPr/>
        </p:nvSpPr>
        <p:spPr bwMode="auto">
          <a:xfrm rot="10800000">
            <a:off x="7407315" y="3113965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Nedadgående pil 10"/>
          <p:cNvSpPr/>
          <p:nvPr/>
        </p:nvSpPr>
        <p:spPr bwMode="auto">
          <a:xfrm rot="10800000">
            <a:off x="7947375" y="3113965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Nedadgående pil 14"/>
          <p:cNvSpPr/>
          <p:nvPr/>
        </p:nvSpPr>
        <p:spPr bwMode="auto">
          <a:xfrm rot="10800000">
            <a:off x="8217405" y="3141589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Nedadgående pil 15"/>
          <p:cNvSpPr/>
          <p:nvPr/>
        </p:nvSpPr>
        <p:spPr bwMode="auto">
          <a:xfrm rot="10800000">
            <a:off x="8487435" y="3141589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881590" y="3113965"/>
            <a:ext cx="19672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800" b="0" dirty="0">
                <a:latin typeface="+mn-lt"/>
              </a:rPr>
              <a:t>GABA </a:t>
            </a:r>
          </a:p>
          <a:p>
            <a:pPr algn="ctr"/>
            <a:endParaRPr lang="da-DK" sz="1200" dirty="0">
              <a:latin typeface="+mn-lt"/>
            </a:endParaRPr>
          </a:p>
        </p:txBody>
      </p:sp>
      <p:sp>
        <p:nvSpPr>
          <p:cNvPr id="18" name="Nedadgående pil 17"/>
          <p:cNvSpPr/>
          <p:nvPr/>
        </p:nvSpPr>
        <p:spPr bwMode="auto">
          <a:xfrm>
            <a:off x="2231740" y="3158971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3131840" y="1674452"/>
          <a:ext cx="3075201" cy="2429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128" name="Image" r:id="rId3" imgW="2134839" imgH="1779033" progId="">
                  <p:embed/>
                </p:oleObj>
              </mc:Choice>
              <mc:Fallback>
                <p:oleObj name="Image" r:id="rId3" imgW="2134839" imgH="177903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674452"/>
                        <a:ext cx="3075201" cy="24296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582464" y="414456"/>
            <a:ext cx="21146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2800" dirty="0">
                <a:latin typeface="+mn-lt"/>
              </a:rPr>
              <a:t>Tilvænning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2861810" y="5049180"/>
            <a:ext cx="51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2800" b="0" dirty="0">
                <a:latin typeface="+mn-lt"/>
              </a:rPr>
              <a:t>Balancen er genoprettet</a:t>
            </a:r>
            <a:r>
              <a:rPr lang="da-DK" sz="2800" b="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386535" y="1088740"/>
            <a:ext cx="848743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2996400" y="3789040"/>
            <a:ext cx="360465" cy="3607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157877" y="4194085"/>
            <a:ext cx="2654483" cy="8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800" b="0" dirty="0">
                <a:latin typeface="+mn-lt"/>
              </a:rPr>
              <a:t>Glutamat</a:t>
            </a:r>
          </a:p>
          <a:p>
            <a:pPr algn="ctr"/>
            <a:r>
              <a:rPr lang="da-DK" sz="1800" b="0" dirty="0">
                <a:latin typeface="+mn-lt"/>
              </a:rPr>
              <a:t>Øger hjernens aktivitet </a:t>
            </a:r>
          </a:p>
          <a:p>
            <a:pPr algn="ctr"/>
            <a:endParaRPr lang="da-DK" sz="1200" dirty="0">
              <a:latin typeface="+mn-lt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286636" y="4194085"/>
            <a:ext cx="28803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800" b="0" dirty="0">
                <a:latin typeface="+mn-lt"/>
              </a:rPr>
              <a:t>GABA</a:t>
            </a:r>
          </a:p>
          <a:p>
            <a:pPr algn="ctr"/>
            <a:r>
              <a:rPr lang="da-DK" sz="1800" b="0" dirty="0">
                <a:latin typeface="+mn-lt"/>
              </a:rPr>
              <a:t>Sænker hjernens aktivitet </a:t>
            </a:r>
          </a:p>
          <a:p>
            <a:pPr algn="ctr"/>
            <a:endParaRPr lang="da-DK" sz="1200" dirty="0">
              <a:latin typeface="+mn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81590" y="2843935"/>
            <a:ext cx="19672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800" b="0" dirty="0">
                <a:latin typeface="+mn-lt"/>
              </a:rPr>
              <a:t>GABA </a:t>
            </a:r>
          </a:p>
          <a:p>
            <a:pPr algn="ctr"/>
            <a:endParaRPr lang="da-DK" sz="1200" dirty="0">
              <a:latin typeface="+mn-lt"/>
            </a:endParaRPr>
          </a:p>
        </p:txBody>
      </p:sp>
      <p:sp>
        <p:nvSpPr>
          <p:cNvPr id="11" name="Nedadgående pil 10"/>
          <p:cNvSpPr/>
          <p:nvPr/>
        </p:nvSpPr>
        <p:spPr bwMode="auto">
          <a:xfrm>
            <a:off x="2231740" y="2843935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Nedadgående pil 11"/>
          <p:cNvSpPr/>
          <p:nvPr/>
        </p:nvSpPr>
        <p:spPr bwMode="auto">
          <a:xfrm>
            <a:off x="2501770" y="2843935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Nedadgående pil 12"/>
          <p:cNvSpPr/>
          <p:nvPr/>
        </p:nvSpPr>
        <p:spPr bwMode="auto">
          <a:xfrm>
            <a:off x="2771800" y="2843935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327195" y="2888940"/>
            <a:ext cx="2025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800" b="0" dirty="0">
                <a:latin typeface="+mn-lt"/>
              </a:rPr>
              <a:t>Glutamat </a:t>
            </a:r>
          </a:p>
          <a:p>
            <a:endParaRPr lang="da-DK" sz="1200" dirty="0">
              <a:latin typeface="+mn-lt"/>
            </a:endParaRPr>
          </a:p>
        </p:txBody>
      </p:sp>
      <p:sp>
        <p:nvSpPr>
          <p:cNvPr id="15" name="Nedadgående pil 14"/>
          <p:cNvSpPr/>
          <p:nvPr/>
        </p:nvSpPr>
        <p:spPr bwMode="auto">
          <a:xfrm rot="10800000">
            <a:off x="7497325" y="2888940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Nedadgående pil 15"/>
          <p:cNvSpPr/>
          <p:nvPr/>
        </p:nvSpPr>
        <p:spPr bwMode="auto">
          <a:xfrm rot="10800000">
            <a:off x="7767355" y="2888940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Nedadgående pil 16"/>
          <p:cNvSpPr/>
          <p:nvPr/>
        </p:nvSpPr>
        <p:spPr bwMode="auto">
          <a:xfrm rot="10800000">
            <a:off x="8037385" y="2888940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5" name="Line 5"/>
          <p:cNvSpPr>
            <a:spLocks noChangeShapeType="1"/>
          </p:cNvSpPr>
          <p:nvPr/>
        </p:nvSpPr>
        <p:spPr bwMode="auto">
          <a:xfrm>
            <a:off x="2411413" y="6165850"/>
            <a:ext cx="59055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35526" name="Text Box 6"/>
          <p:cNvSpPr txBox="1">
            <a:spLocks noChangeArrowheads="1"/>
          </p:cNvSpPr>
          <p:nvPr/>
        </p:nvSpPr>
        <p:spPr bwMode="auto">
          <a:xfrm>
            <a:off x="3266855" y="1403775"/>
            <a:ext cx="51625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a-DK" sz="3600" dirty="0"/>
          </a:p>
          <a:p>
            <a:r>
              <a:rPr lang="da-DK" sz="3600" dirty="0"/>
              <a:t> </a:t>
            </a:r>
          </a:p>
          <a:p>
            <a:r>
              <a:rPr lang="da-DK" sz="3600" dirty="0"/>
              <a:t>- Psykisk afhængighed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155" name="Object 3"/>
          <p:cNvGraphicFramePr>
            <a:graphicFrameLocks noChangeAspect="1"/>
          </p:cNvGraphicFramePr>
          <p:nvPr/>
        </p:nvGraphicFramePr>
        <p:xfrm>
          <a:off x="3402013" y="233363"/>
          <a:ext cx="4905375" cy="662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620" name="Image" r:id="rId3" imgW="5130159" imgH="7098413" progId="">
                  <p:embed/>
                </p:oleObj>
              </mc:Choice>
              <mc:Fallback>
                <p:oleObj name="Image" r:id="rId3" imgW="5130159" imgH="7098413" progId="">
                  <p:embed/>
                  <p:pic>
                    <p:nvPicPr>
                      <p:cNvPr id="1771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2013" y="233363"/>
                        <a:ext cx="4905375" cy="662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296863" y="1449388"/>
            <a:ext cx="2925762" cy="855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a-DK" sz="1800" b="0" dirty="0"/>
          </a:p>
          <a:p>
            <a:pPr algn="ctr"/>
            <a:r>
              <a:rPr lang="da-DK" sz="1800" b="0" dirty="0"/>
              <a:t>Rusmidler øger aktiviteten</a:t>
            </a:r>
          </a:p>
          <a:p>
            <a:pPr algn="ctr"/>
            <a:r>
              <a:rPr lang="da-DK" sz="1800" b="0" dirty="0"/>
              <a:t>af      DOPAMIN</a:t>
            </a:r>
          </a:p>
          <a:p>
            <a:pPr algn="ctr"/>
            <a:endParaRPr lang="da-DK" sz="1800" b="0" dirty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51" name="Text Box 3"/>
          <p:cNvSpPr txBox="1">
            <a:spLocks noChangeArrowheads="1"/>
          </p:cNvSpPr>
          <p:nvPr/>
        </p:nvSpPr>
        <p:spPr bwMode="auto">
          <a:xfrm>
            <a:off x="1763688" y="332656"/>
            <a:ext cx="73803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a-DK" sz="2800" dirty="0"/>
              <a:t>Psykisk afhængighed</a:t>
            </a:r>
          </a:p>
        </p:txBody>
      </p:sp>
      <p:sp>
        <p:nvSpPr>
          <p:cNvPr id="262152" name="Line 4"/>
          <p:cNvSpPr>
            <a:spLocks noChangeShapeType="1"/>
          </p:cNvSpPr>
          <p:nvPr/>
        </p:nvSpPr>
        <p:spPr bwMode="auto">
          <a:xfrm>
            <a:off x="2366755" y="908720"/>
            <a:ext cx="64611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 sz="200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06615" y="1673805"/>
            <a:ext cx="7605845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da-DK" sz="2800" b="0" dirty="0"/>
              <a:t>Psykisk afhængighed er knyttet til belønnings centeret </a:t>
            </a:r>
          </a:p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da-DK" sz="2800" b="0" dirty="0"/>
              <a:t>Belønnings centerets normalfunktion er at give os trang til seks og mad</a:t>
            </a:r>
          </a:p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da-DK" sz="2800" b="0" dirty="0"/>
              <a:t>Når disse to funktioner tilfreds stilles, få vi belønning form af velvære og får det psykisk godt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a-DK" sz="2800" b="0" dirty="0"/>
              <a:t>Rusmidlerne kan aktivere belønnings centeret og fremkalder behagelig tilstand </a:t>
            </a:r>
          </a:p>
        </p:txBody>
      </p:sp>
    </p:spTree>
    <p:extLst>
      <p:ext uri="{BB962C8B-B14F-4D97-AF65-F5344CB8AC3E}">
        <p14:creationId xmlns:p14="http://schemas.microsoft.com/office/powerpoint/2010/main" val="208962248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Line 3"/>
          <p:cNvSpPr>
            <a:spLocks noChangeShapeType="1"/>
          </p:cNvSpPr>
          <p:nvPr/>
        </p:nvSpPr>
        <p:spPr bwMode="auto">
          <a:xfrm>
            <a:off x="1016000" y="2193925"/>
            <a:ext cx="1588" cy="2798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3" name="Line 4"/>
          <p:cNvSpPr>
            <a:spLocks noChangeShapeType="1"/>
          </p:cNvSpPr>
          <p:nvPr/>
        </p:nvSpPr>
        <p:spPr bwMode="auto">
          <a:xfrm>
            <a:off x="971550" y="4992688"/>
            <a:ext cx="4445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4" name="Line 5"/>
          <p:cNvSpPr>
            <a:spLocks noChangeShapeType="1"/>
          </p:cNvSpPr>
          <p:nvPr/>
        </p:nvSpPr>
        <p:spPr bwMode="auto">
          <a:xfrm>
            <a:off x="971550" y="4295775"/>
            <a:ext cx="44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5" name="Line 6"/>
          <p:cNvSpPr>
            <a:spLocks noChangeShapeType="1"/>
          </p:cNvSpPr>
          <p:nvPr/>
        </p:nvSpPr>
        <p:spPr bwMode="auto">
          <a:xfrm>
            <a:off x="971550" y="3597275"/>
            <a:ext cx="444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" name="Line 7"/>
          <p:cNvSpPr>
            <a:spLocks noChangeShapeType="1"/>
          </p:cNvSpPr>
          <p:nvPr/>
        </p:nvSpPr>
        <p:spPr bwMode="auto">
          <a:xfrm>
            <a:off x="971550" y="2892425"/>
            <a:ext cx="44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" name="Line 8"/>
          <p:cNvSpPr>
            <a:spLocks noChangeShapeType="1"/>
          </p:cNvSpPr>
          <p:nvPr/>
        </p:nvSpPr>
        <p:spPr bwMode="auto">
          <a:xfrm>
            <a:off x="971550" y="2193925"/>
            <a:ext cx="444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8" name="Line 9"/>
          <p:cNvSpPr>
            <a:spLocks noChangeShapeType="1"/>
          </p:cNvSpPr>
          <p:nvPr/>
        </p:nvSpPr>
        <p:spPr bwMode="auto">
          <a:xfrm>
            <a:off x="1016000" y="4992688"/>
            <a:ext cx="270351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9" name="Line 10"/>
          <p:cNvSpPr>
            <a:spLocks noChangeShapeType="1"/>
          </p:cNvSpPr>
          <p:nvPr/>
        </p:nvSpPr>
        <p:spPr bwMode="auto">
          <a:xfrm flipV="1">
            <a:off x="1016000" y="4992688"/>
            <a:ext cx="1588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0" name="Line 11"/>
          <p:cNvSpPr>
            <a:spLocks noChangeShapeType="1"/>
          </p:cNvSpPr>
          <p:nvPr/>
        </p:nvSpPr>
        <p:spPr bwMode="auto">
          <a:xfrm flipV="1">
            <a:off x="1160463" y="4992688"/>
            <a:ext cx="0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" name="Line 12"/>
          <p:cNvSpPr>
            <a:spLocks noChangeShapeType="1"/>
          </p:cNvSpPr>
          <p:nvPr/>
        </p:nvSpPr>
        <p:spPr bwMode="auto">
          <a:xfrm flipV="1">
            <a:off x="1296988" y="4992688"/>
            <a:ext cx="1587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2" name="Line 13"/>
          <p:cNvSpPr>
            <a:spLocks noChangeShapeType="1"/>
          </p:cNvSpPr>
          <p:nvPr/>
        </p:nvSpPr>
        <p:spPr bwMode="auto">
          <a:xfrm flipV="1">
            <a:off x="1441450" y="4992688"/>
            <a:ext cx="1588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3" name="Line 14"/>
          <p:cNvSpPr>
            <a:spLocks noChangeShapeType="1"/>
          </p:cNvSpPr>
          <p:nvPr/>
        </p:nvSpPr>
        <p:spPr bwMode="auto">
          <a:xfrm flipV="1">
            <a:off x="1587500" y="4992688"/>
            <a:ext cx="1588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4" name="Line 15"/>
          <p:cNvSpPr>
            <a:spLocks noChangeShapeType="1"/>
          </p:cNvSpPr>
          <p:nvPr/>
        </p:nvSpPr>
        <p:spPr bwMode="auto">
          <a:xfrm flipV="1">
            <a:off x="1724025" y="4992688"/>
            <a:ext cx="1588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5" name="Line 16"/>
          <p:cNvSpPr>
            <a:spLocks noChangeShapeType="1"/>
          </p:cNvSpPr>
          <p:nvPr/>
        </p:nvSpPr>
        <p:spPr bwMode="auto">
          <a:xfrm flipV="1">
            <a:off x="1868488" y="4992688"/>
            <a:ext cx="1587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6" name="Line 17"/>
          <p:cNvSpPr>
            <a:spLocks noChangeShapeType="1"/>
          </p:cNvSpPr>
          <p:nvPr/>
        </p:nvSpPr>
        <p:spPr bwMode="auto">
          <a:xfrm flipV="1">
            <a:off x="2012950" y="4992688"/>
            <a:ext cx="1588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" name="Line 18"/>
          <p:cNvSpPr>
            <a:spLocks noChangeShapeType="1"/>
          </p:cNvSpPr>
          <p:nvPr/>
        </p:nvSpPr>
        <p:spPr bwMode="auto">
          <a:xfrm flipV="1">
            <a:off x="2151063" y="4992688"/>
            <a:ext cx="1587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8" name="Line 19"/>
          <p:cNvSpPr>
            <a:spLocks noChangeShapeType="1"/>
          </p:cNvSpPr>
          <p:nvPr/>
        </p:nvSpPr>
        <p:spPr bwMode="auto">
          <a:xfrm flipV="1">
            <a:off x="2295525" y="4992688"/>
            <a:ext cx="1588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" name="Line 20"/>
          <p:cNvSpPr>
            <a:spLocks noChangeShapeType="1"/>
          </p:cNvSpPr>
          <p:nvPr/>
        </p:nvSpPr>
        <p:spPr bwMode="auto">
          <a:xfrm flipV="1">
            <a:off x="2439988" y="4992688"/>
            <a:ext cx="1587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0" name="Line 21"/>
          <p:cNvSpPr>
            <a:spLocks noChangeShapeType="1"/>
          </p:cNvSpPr>
          <p:nvPr/>
        </p:nvSpPr>
        <p:spPr bwMode="auto">
          <a:xfrm flipV="1">
            <a:off x="2584450" y="4992688"/>
            <a:ext cx="1588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1" name="Line 22"/>
          <p:cNvSpPr>
            <a:spLocks noChangeShapeType="1"/>
          </p:cNvSpPr>
          <p:nvPr/>
        </p:nvSpPr>
        <p:spPr bwMode="auto">
          <a:xfrm flipV="1">
            <a:off x="2722563" y="4992688"/>
            <a:ext cx="0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2" name="Line 23"/>
          <p:cNvSpPr>
            <a:spLocks noChangeShapeType="1"/>
          </p:cNvSpPr>
          <p:nvPr/>
        </p:nvSpPr>
        <p:spPr bwMode="auto">
          <a:xfrm flipV="1">
            <a:off x="2867025" y="4992688"/>
            <a:ext cx="1588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3" name="Line 24"/>
          <p:cNvSpPr>
            <a:spLocks noChangeShapeType="1"/>
          </p:cNvSpPr>
          <p:nvPr/>
        </p:nvSpPr>
        <p:spPr bwMode="auto">
          <a:xfrm flipV="1">
            <a:off x="3011488" y="4992688"/>
            <a:ext cx="0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4" name="Line 25"/>
          <p:cNvSpPr>
            <a:spLocks noChangeShapeType="1"/>
          </p:cNvSpPr>
          <p:nvPr/>
        </p:nvSpPr>
        <p:spPr bwMode="auto">
          <a:xfrm flipV="1">
            <a:off x="3149600" y="4992688"/>
            <a:ext cx="0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5" name="Line 26"/>
          <p:cNvSpPr>
            <a:spLocks noChangeShapeType="1"/>
          </p:cNvSpPr>
          <p:nvPr/>
        </p:nvSpPr>
        <p:spPr bwMode="auto">
          <a:xfrm flipV="1">
            <a:off x="3294063" y="4992688"/>
            <a:ext cx="0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6" name="Line 27"/>
          <p:cNvSpPr>
            <a:spLocks noChangeShapeType="1"/>
          </p:cNvSpPr>
          <p:nvPr/>
        </p:nvSpPr>
        <p:spPr bwMode="auto">
          <a:xfrm flipV="1">
            <a:off x="3438525" y="4992688"/>
            <a:ext cx="1588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" name="Line 28"/>
          <p:cNvSpPr>
            <a:spLocks noChangeShapeType="1"/>
          </p:cNvSpPr>
          <p:nvPr/>
        </p:nvSpPr>
        <p:spPr bwMode="auto">
          <a:xfrm flipV="1">
            <a:off x="3575050" y="4992688"/>
            <a:ext cx="1588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" name="Line 29"/>
          <p:cNvSpPr>
            <a:spLocks noChangeShapeType="1"/>
          </p:cNvSpPr>
          <p:nvPr/>
        </p:nvSpPr>
        <p:spPr bwMode="auto">
          <a:xfrm flipV="1">
            <a:off x="3719513" y="4992688"/>
            <a:ext cx="1587" cy="44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" name="Line 30"/>
          <p:cNvSpPr>
            <a:spLocks noChangeShapeType="1"/>
          </p:cNvSpPr>
          <p:nvPr/>
        </p:nvSpPr>
        <p:spPr bwMode="auto">
          <a:xfrm>
            <a:off x="1087438" y="3597275"/>
            <a:ext cx="146050" cy="66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0" name="Line 31"/>
          <p:cNvSpPr>
            <a:spLocks noChangeShapeType="1"/>
          </p:cNvSpPr>
          <p:nvPr/>
        </p:nvSpPr>
        <p:spPr bwMode="auto">
          <a:xfrm flipV="1">
            <a:off x="1233488" y="3524250"/>
            <a:ext cx="136525" cy="139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1" name="Line 32"/>
          <p:cNvSpPr>
            <a:spLocks noChangeShapeType="1"/>
          </p:cNvSpPr>
          <p:nvPr/>
        </p:nvSpPr>
        <p:spPr bwMode="auto">
          <a:xfrm>
            <a:off x="1370013" y="3524250"/>
            <a:ext cx="144462" cy="58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2" name="Line 33"/>
          <p:cNvSpPr>
            <a:spLocks noChangeShapeType="1"/>
          </p:cNvSpPr>
          <p:nvPr/>
        </p:nvSpPr>
        <p:spPr bwMode="auto">
          <a:xfrm>
            <a:off x="1514475" y="3582988"/>
            <a:ext cx="144463" cy="1539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3" name="Line 34"/>
          <p:cNvSpPr>
            <a:spLocks noChangeShapeType="1"/>
          </p:cNvSpPr>
          <p:nvPr/>
        </p:nvSpPr>
        <p:spPr bwMode="auto">
          <a:xfrm flipV="1">
            <a:off x="1658938" y="2892425"/>
            <a:ext cx="138112" cy="844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4" name="Line 35"/>
          <p:cNvSpPr>
            <a:spLocks noChangeShapeType="1"/>
          </p:cNvSpPr>
          <p:nvPr/>
        </p:nvSpPr>
        <p:spPr bwMode="auto">
          <a:xfrm>
            <a:off x="1797050" y="2892425"/>
            <a:ext cx="144463" cy="138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5" name="Line 36"/>
          <p:cNvSpPr>
            <a:spLocks noChangeShapeType="1"/>
          </p:cNvSpPr>
          <p:nvPr/>
        </p:nvSpPr>
        <p:spPr bwMode="auto">
          <a:xfrm>
            <a:off x="1941513" y="3030538"/>
            <a:ext cx="144462" cy="214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6" name="Line 37"/>
          <p:cNvSpPr>
            <a:spLocks noChangeShapeType="1"/>
          </p:cNvSpPr>
          <p:nvPr/>
        </p:nvSpPr>
        <p:spPr bwMode="auto">
          <a:xfrm>
            <a:off x="2085975" y="3244850"/>
            <a:ext cx="136525" cy="139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" name="Line 38"/>
          <p:cNvSpPr>
            <a:spLocks noChangeShapeType="1"/>
          </p:cNvSpPr>
          <p:nvPr/>
        </p:nvSpPr>
        <p:spPr bwMode="auto">
          <a:xfrm>
            <a:off x="2222500" y="3384550"/>
            <a:ext cx="144463" cy="42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" name="Line 39"/>
          <p:cNvSpPr>
            <a:spLocks noChangeShapeType="1"/>
          </p:cNvSpPr>
          <p:nvPr/>
        </p:nvSpPr>
        <p:spPr bwMode="auto">
          <a:xfrm>
            <a:off x="2366963" y="3427413"/>
            <a:ext cx="146050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" name="Line 40"/>
          <p:cNvSpPr>
            <a:spLocks noChangeShapeType="1"/>
          </p:cNvSpPr>
          <p:nvPr/>
        </p:nvSpPr>
        <p:spPr bwMode="auto">
          <a:xfrm>
            <a:off x="2513013" y="3443288"/>
            <a:ext cx="136525" cy="22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0" name="Line 41"/>
          <p:cNvSpPr>
            <a:spLocks noChangeShapeType="1"/>
          </p:cNvSpPr>
          <p:nvPr/>
        </p:nvSpPr>
        <p:spPr bwMode="auto">
          <a:xfrm>
            <a:off x="2649538" y="3465513"/>
            <a:ext cx="144462" cy="14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1" name="Line 42"/>
          <p:cNvSpPr>
            <a:spLocks noChangeShapeType="1"/>
          </p:cNvSpPr>
          <p:nvPr/>
        </p:nvSpPr>
        <p:spPr bwMode="auto">
          <a:xfrm>
            <a:off x="2794000" y="3479800"/>
            <a:ext cx="144463" cy="44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2" name="Line 43"/>
          <p:cNvSpPr>
            <a:spLocks noChangeShapeType="1"/>
          </p:cNvSpPr>
          <p:nvPr/>
        </p:nvSpPr>
        <p:spPr bwMode="auto">
          <a:xfrm>
            <a:off x="2938463" y="3524250"/>
            <a:ext cx="138112" cy="28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3" name="Line 44"/>
          <p:cNvSpPr>
            <a:spLocks noChangeShapeType="1"/>
          </p:cNvSpPr>
          <p:nvPr/>
        </p:nvSpPr>
        <p:spPr bwMode="auto">
          <a:xfrm>
            <a:off x="3076575" y="3552825"/>
            <a:ext cx="144463" cy="30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4" name="Line 45"/>
          <p:cNvSpPr>
            <a:spLocks noChangeShapeType="1"/>
          </p:cNvSpPr>
          <p:nvPr/>
        </p:nvSpPr>
        <p:spPr bwMode="auto">
          <a:xfrm>
            <a:off x="3221038" y="3582988"/>
            <a:ext cx="144462" cy="14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5" name="Line 46"/>
          <p:cNvSpPr>
            <a:spLocks noChangeShapeType="1"/>
          </p:cNvSpPr>
          <p:nvPr/>
        </p:nvSpPr>
        <p:spPr bwMode="auto">
          <a:xfrm flipV="1">
            <a:off x="3365500" y="3582988"/>
            <a:ext cx="138113" cy="14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6" name="Line 47"/>
          <p:cNvSpPr>
            <a:spLocks noChangeShapeType="1"/>
          </p:cNvSpPr>
          <p:nvPr/>
        </p:nvSpPr>
        <p:spPr bwMode="auto">
          <a:xfrm>
            <a:off x="3503613" y="3582988"/>
            <a:ext cx="144462" cy="14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" name="Rectangle 48"/>
          <p:cNvSpPr>
            <a:spLocks noChangeArrowheads="1"/>
          </p:cNvSpPr>
          <p:nvPr/>
        </p:nvSpPr>
        <p:spPr bwMode="auto">
          <a:xfrm>
            <a:off x="1036638" y="3544888"/>
            <a:ext cx="95250" cy="96837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28" name="Rectangle 49"/>
          <p:cNvSpPr>
            <a:spLocks noChangeArrowheads="1"/>
          </p:cNvSpPr>
          <p:nvPr/>
        </p:nvSpPr>
        <p:spPr bwMode="auto">
          <a:xfrm>
            <a:off x="1182688" y="3611563"/>
            <a:ext cx="93662" cy="952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29" name="Rectangle 50"/>
          <p:cNvSpPr>
            <a:spLocks noChangeArrowheads="1"/>
          </p:cNvSpPr>
          <p:nvPr/>
        </p:nvSpPr>
        <p:spPr bwMode="auto">
          <a:xfrm>
            <a:off x="1319213" y="3471863"/>
            <a:ext cx="93662" cy="952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30" name="Rectangle 51"/>
          <p:cNvSpPr>
            <a:spLocks noChangeArrowheads="1"/>
          </p:cNvSpPr>
          <p:nvPr/>
        </p:nvSpPr>
        <p:spPr bwMode="auto">
          <a:xfrm>
            <a:off x="1463675" y="3530600"/>
            <a:ext cx="93663" cy="952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31" name="Rectangle 52"/>
          <p:cNvSpPr>
            <a:spLocks noChangeArrowheads="1"/>
          </p:cNvSpPr>
          <p:nvPr/>
        </p:nvSpPr>
        <p:spPr bwMode="auto">
          <a:xfrm>
            <a:off x="1608138" y="3684588"/>
            <a:ext cx="95250" cy="96837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32" name="Rectangle 53"/>
          <p:cNvSpPr>
            <a:spLocks noChangeArrowheads="1"/>
          </p:cNvSpPr>
          <p:nvPr/>
        </p:nvSpPr>
        <p:spPr bwMode="auto">
          <a:xfrm>
            <a:off x="1746250" y="2840038"/>
            <a:ext cx="93663" cy="952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33" name="Rectangle 54"/>
          <p:cNvSpPr>
            <a:spLocks noChangeArrowheads="1"/>
          </p:cNvSpPr>
          <p:nvPr/>
        </p:nvSpPr>
        <p:spPr bwMode="auto">
          <a:xfrm>
            <a:off x="1890713" y="2979738"/>
            <a:ext cx="93662" cy="952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34" name="Rectangle 55"/>
          <p:cNvSpPr>
            <a:spLocks noChangeArrowheads="1"/>
          </p:cNvSpPr>
          <p:nvPr/>
        </p:nvSpPr>
        <p:spPr bwMode="auto">
          <a:xfrm>
            <a:off x="2035175" y="3192463"/>
            <a:ext cx="93663" cy="952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35" name="Rectangle 56"/>
          <p:cNvSpPr>
            <a:spLocks noChangeArrowheads="1"/>
          </p:cNvSpPr>
          <p:nvPr/>
        </p:nvSpPr>
        <p:spPr bwMode="auto">
          <a:xfrm>
            <a:off x="2173288" y="3332163"/>
            <a:ext cx="93662" cy="952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36" name="Rectangle 57"/>
          <p:cNvSpPr>
            <a:spLocks noChangeArrowheads="1"/>
          </p:cNvSpPr>
          <p:nvPr/>
        </p:nvSpPr>
        <p:spPr bwMode="auto">
          <a:xfrm>
            <a:off x="2317750" y="3376613"/>
            <a:ext cx="93663" cy="952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37" name="Rectangle 58"/>
          <p:cNvSpPr>
            <a:spLocks noChangeArrowheads="1"/>
          </p:cNvSpPr>
          <p:nvPr/>
        </p:nvSpPr>
        <p:spPr bwMode="auto">
          <a:xfrm>
            <a:off x="2462213" y="3390900"/>
            <a:ext cx="93662" cy="952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38" name="Rectangle 59"/>
          <p:cNvSpPr>
            <a:spLocks noChangeArrowheads="1"/>
          </p:cNvSpPr>
          <p:nvPr/>
        </p:nvSpPr>
        <p:spPr bwMode="auto">
          <a:xfrm>
            <a:off x="2598738" y="3413125"/>
            <a:ext cx="93662" cy="952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39" name="Rectangle 60"/>
          <p:cNvSpPr>
            <a:spLocks noChangeArrowheads="1"/>
          </p:cNvSpPr>
          <p:nvPr/>
        </p:nvSpPr>
        <p:spPr bwMode="auto">
          <a:xfrm>
            <a:off x="2743200" y="3427413"/>
            <a:ext cx="95250" cy="96837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40" name="Rectangle 61"/>
          <p:cNvSpPr>
            <a:spLocks noChangeArrowheads="1"/>
          </p:cNvSpPr>
          <p:nvPr/>
        </p:nvSpPr>
        <p:spPr bwMode="auto">
          <a:xfrm>
            <a:off x="2887663" y="3471863"/>
            <a:ext cx="95250" cy="952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41" name="Rectangle 62"/>
          <p:cNvSpPr>
            <a:spLocks noChangeArrowheads="1"/>
          </p:cNvSpPr>
          <p:nvPr/>
        </p:nvSpPr>
        <p:spPr bwMode="auto">
          <a:xfrm>
            <a:off x="3025775" y="3502025"/>
            <a:ext cx="93663" cy="952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42" name="Rectangle 63"/>
          <p:cNvSpPr>
            <a:spLocks noChangeArrowheads="1"/>
          </p:cNvSpPr>
          <p:nvPr/>
        </p:nvSpPr>
        <p:spPr bwMode="auto">
          <a:xfrm>
            <a:off x="3170238" y="3530600"/>
            <a:ext cx="93662" cy="952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43" name="Rectangle 64"/>
          <p:cNvSpPr>
            <a:spLocks noChangeArrowheads="1"/>
          </p:cNvSpPr>
          <p:nvPr/>
        </p:nvSpPr>
        <p:spPr bwMode="auto">
          <a:xfrm>
            <a:off x="3314700" y="3544888"/>
            <a:ext cx="95250" cy="96837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44" name="Rectangle 65"/>
          <p:cNvSpPr>
            <a:spLocks noChangeArrowheads="1"/>
          </p:cNvSpPr>
          <p:nvPr/>
        </p:nvSpPr>
        <p:spPr bwMode="auto">
          <a:xfrm>
            <a:off x="3452813" y="3530600"/>
            <a:ext cx="93662" cy="952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45" name="Rectangle 66"/>
          <p:cNvSpPr>
            <a:spLocks noChangeArrowheads="1"/>
          </p:cNvSpPr>
          <p:nvPr/>
        </p:nvSpPr>
        <p:spPr bwMode="auto">
          <a:xfrm>
            <a:off x="3597275" y="3544888"/>
            <a:ext cx="93663" cy="96837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46" name="Rectangle 67"/>
          <p:cNvSpPr>
            <a:spLocks noChangeArrowheads="1"/>
          </p:cNvSpPr>
          <p:nvPr/>
        </p:nvSpPr>
        <p:spPr bwMode="auto">
          <a:xfrm>
            <a:off x="828675" y="4911725"/>
            <a:ext cx="897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Times New Roman" pitchFamily="18" charset="0"/>
                <a:cs typeface="Arial" charset="0"/>
              </a:rPr>
              <a:t>0</a:t>
            </a:r>
            <a:endParaRPr lang="en-US" sz="2400" b="1">
              <a:latin typeface="Times New Roman" pitchFamily="18" charset="0"/>
              <a:cs typeface="Arial" charset="0"/>
            </a:endParaRPr>
          </a:p>
        </p:txBody>
      </p:sp>
      <p:sp>
        <p:nvSpPr>
          <p:cNvPr id="347" name="Rectangle 68"/>
          <p:cNvSpPr>
            <a:spLocks noChangeArrowheads="1"/>
          </p:cNvSpPr>
          <p:nvPr/>
        </p:nvSpPr>
        <p:spPr bwMode="auto">
          <a:xfrm>
            <a:off x="747713" y="4210050"/>
            <a:ext cx="1795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Times New Roman" pitchFamily="18" charset="0"/>
                <a:cs typeface="Arial" charset="0"/>
              </a:rPr>
              <a:t>50</a:t>
            </a:r>
            <a:endParaRPr lang="en-US" sz="2400" b="1">
              <a:latin typeface="Times New Roman" pitchFamily="18" charset="0"/>
              <a:cs typeface="Arial" charset="0"/>
            </a:endParaRPr>
          </a:p>
        </p:txBody>
      </p:sp>
      <p:sp>
        <p:nvSpPr>
          <p:cNvPr id="348" name="Rectangle 69"/>
          <p:cNvSpPr>
            <a:spLocks noChangeArrowheads="1"/>
          </p:cNvSpPr>
          <p:nvPr/>
        </p:nvSpPr>
        <p:spPr bwMode="auto">
          <a:xfrm>
            <a:off x="666750" y="3516313"/>
            <a:ext cx="2693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Times New Roman" pitchFamily="18" charset="0"/>
                <a:cs typeface="Arial" charset="0"/>
              </a:rPr>
              <a:t>100</a:t>
            </a:r>
            <a:endParaRPr lang="en-US" sz="2400" b="1">
              <a:latin typeface="Times New Roman" pitchFamily="18" charset="0"/>
              <a:cs typeface="Arial" charset="0"/>
            </a:endParaRPr>
          </a:p>
        </p:txBody>
      </p:sp>
      <p:sp>
        <p:nvSpPr>
          <p:cNvPr id="349" name="Rectangle 70"/>
          <p:cNvSpPr>
            <a:spLocks noChangeArrowheads="1"/>
          </p:cNvSpPr>
          <p:nvPr/>
        </p:nvSpPr>
        <p:spPr bwMode="auto">
          <a:xfrm>
            <a:off x="666750" y="2811463"/>
            <a:ext cx="2693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Times New Roman" pitchFamily="18" charset="0"/>
                <a:cs typeface="Arial" charset="0"/>
              </a:rPr>
              <a:t>150</a:t>
            </a:r>
            <a:endParaRPr lang="en-US" sz="2400" b="1">
              <a:latin typeface="Times New Roman" pitchFamily="18" charset="0"/>
              <a:cs typeface="Arial" charset="0"/>
            </a:endParaRPr>
          </a:p>
        </p:txBody>
      </p:sp>
      <p:sp>
        <p:nvSpPr>
          <p:cNvPr id="350" name="Rectangle 71"/>
          <p:cNvSpPr>
            <a:spLocks noChangeArrowheads="1"/>
          </p:cNvSpPr>
          <p:nvPr/>
        </p:nvSpPr>
        <p:spPr bwMode="auto">
          <a:xfrm>
            <a:off x="666750" y="2114550"/>
            <a:ext cx="2693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Times New Roman" pitchFamily="18" charset="0"/>
                <a:cs typeface="Arial" charset="0"/>
              </a:rPr>
              <a:t>200</a:t>
            </a:r>
            <a:endParaRPr lang="en-US" sz="2400" b="1">
              <a:latin typeface="Times New Roman" pitchFamily="18" charset="0"/>
              <a:cs typeface="Arial" charset="0"/>
            </a:endParaRPr>
          </a:p>
        </p:txBody>
      </p:sp>
      <p:sp>
        <p:nvSpPr>
          <p:cNvPr id="351" name="Rectangle 72"/>
          <p:cNvSpPr>
            <a:spLocks noChangeArrowheads="1"/>
          </p:cNvSpPr>
          <p:nvPr/>
        </p:nvSpPr>
        <p:spPr bwMode="auto">
          <a:xfrm>
            <a:off x="1050925" y="5114925"/>
            <a:ext cx="897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Times New Roman" pitchFamily="18" charset="0"/>
                <a:cs typeface="Arial" charset="0"/>
              </a:rPr>
              <a:t>0</a:t>
            </a:r>
            <a:endParaRPr lang="en-US" sz="2400" b="1">
              <a:latin typeface="Times New Roman" pitchFamily="18" charset="0"/>
              <a:cs typeface="Arial" charset="0"/>
            </a:endParaRPr>
          </a:p>
        </p:txBody>
      </p:sp>
      <p:sp>
        <p:nvSpPr>
          <p:cNvPr id="352" name="Rectangle 73"/>
          <p:cNvSpPr>
            <a:spLocks noChangeArrowheads="1"/>
          </p:cNvSpPr>
          <p:nvPr/>
        </p:nvSpPr>
        <p:spPr bwMode="auto">
          <a:xfrm>
            <a:off x="1862138" y="5114925"/>
            <a:ext cx="1795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Arial" charset="0"/>
              </a:rPr>
              <a:t>60</a:t>
            </a:r>
            <a:endParaRPr lang="en-US" sz="24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353" name="Rectangle 74"/>
          <p:cNvSpPr>
            <a:spLocks noChangeArrowheads="1"/>
          </p:cNvSpPr>
          <p:nvPr/>
        </p:nvSpPr>
        <p:spPr bwMode="auto">
          <a:xfrm>
            <a:off x="2678113" y="5114925"/>
            <a:ext cx="2693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Times New Roman" pitchFamily="18" charset="0"/>
                <a:cs typeface="Arial" charset="0"/>
              </a:rPr>
              <a:t>120</a:t>
            </a:r>
            <a:endParaRPr lang="en-US" sz="2400" b="1">
              <a:latin typeface="Times New Roman" pitchFamily="18" charset="0"/>
              <a:cs typeface="Arial" charset="0"/>
            </a:endParaRPr>
          </a:p>
        </p:txBody>
      </p:sp>
      <p:sp>
        <p:nvSpPr>
          <p:cNvPr id="354" name="Rectangle 75"/>
          <p:cNvSpPr>
            <a:spLocks noChangeArrowheads="1"/>
          </p:cNvSpPr>
          <p:nvPr/>
        </p:nvSpPr>
        <p:spPr bwMode="auto">
          <a:xfrm>
            <a:off x="3532188" y="5114925"/>
            <a:ext cx="2693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Times New Roman" pitchFamily="18" charset="0"/>
                <a:cs typeface="Arial" charset="0"/>
              </a:rPr>
              <a:t>180</a:t>
            </a:r>
            <a:endParaRPr lang="en-US" sz="2400" b="1">
              <a:latin typeface="Times New Roman" pitchFamily="18" charset="0"/>
              <a:cs typeface="Arial" charset="0"/>
            </a:endParaRPr>
          </a:p>
        </p:txBody>
      </p:sp>
      <p:sp>
        <p:nvSpPr>
          <p:cNvPr id="355" name="Rectangle 76"/>
          <p:cNvSpPr>
            <a:spLocks noChangeArrowheads="1"/>
          </p:cNvSpPr>
          <p:nvPr/>
        </p:nvSpPr>
        <p:spPr bwMode="auto">
          <a:xfrm>
            <a:off x="1709738" y="5402263"/>
            <a:ext cx="9794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latin typeface="Times New Roman" pitchFamily="18" charset="0"/>
                <a:cs typeface="Arial" charset="0"/>
              </a:rPr>
              <a:t>Time (min)</a:t>
            </a:r>
            <a:endParaRPr lang="en-US" sz="2400" b="1">
              <a:latin typeface="Times New Roman" pitchFamily="18" charset="0"/>
              <a:cs typeface="Arial" charset="0"/>
            </a:endParaRPr>
          </a:p>
        </p:txBody>
      </p:sp>
      <p:sp>
        <p:nvSpPr>
          <p:cNvPr id="356" name="Rectangle 77"/>
          <p:cNvSpPr>
            <a:spLocks noChangeArrowheads="1"/>
          </p:cNvSpPr>
          <p:nvPr/>
        </p:nvSpPr>
        <p:spPr bwMode="auto">
          <a:xfrm rot="-5400000">
            <a:off x="-464343" y="3409156"/>
            <a:ext cx="1976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latin typeface="Times New Roman" pitchFamily="18" charset="0"/>
                <a:cs typeface="Arial" charset="0"/>
              </a:rPr>
              <a:t>% of Basal DA Output</a:t>
            </a:r>
          </a:p>
        </p:txBody>
      </p:sp>
      <p:sp>
        <p:nvSpPr>
          <p:cNvPr id="357" name="Rectangle 78"/>
          <p:cNvSpPr>
            <a:spLocks noChangeArrowheads="1"/>
          </p:cNvSpPr>
          <p:nvPr/>
        </p:nvSpPr>
        <p:spPr bwMode="auto">
          <a:xfrm>
            <a:off x="2565164" y="2355850"/>
            <a:ext cx="83843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600" b="1">
                <a:latin typeface="Times New Roman" pitchFamily="18" charset="0"/>
                <a:cs typeface="Arial" charset="0"/>
              </a:rPr>
              <a:t>NAc shell</a:t>
            </a:r>
            <a:br>
              <a:rPr lang="en-US" sz="1600" b="1">
                <a:latin typeface="Times New Roman" pitchFamily="18" charset="0"/>
                <a:cs typeface="Arial" charset="0"/>
              </a:rPr>
            </a:br>
            <a:endParaRPr lang="en-US" sz="1600" b="1">
              <a:latin typeface="Times New Roman" pitchFamily="18" charset="0"/>
              <a:cs typeface="Arial" charset="0"/>
            </a:endParaRPr>
          </a:p>
        </p:txBody>
      </p:sp>
      <p:sp>
        <p:nvSpPr>
          <p:cNvPr id="358" name="Line 79"/>
          <p:cNvSpPr>
            <a:spLocks noChangeShapeType="1"/>
          </p:cNvSpPr>
          <p:nvPr/>
        </p:nvSpPr>
        <p:spPr bwMode="auto">
          <a:xfrm>
            <a:off x="1093788" y="4291013"/>
            <a:ext cx="12017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9" name="Line 80"/>
          <p:cNvSpPr>
            <a:spLocks noChangeShapeType="1"/>
          </p:cNvSpPr>
          <p:nvPr/>
        </p:nvSpPr>
        <p:spPr bwMode="auto">
          <a:xfrm>
            <a:off x="1093788" y="4205288"/>
            <a:ext cx="0" cy="169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0" name="Line 81"/>
          <p:cNvSpPr>
            <a:spLocks noChangeShapeType="1"/>
          </p:cNvSpPr>
          <p:nvPr/>
        </p:nvSpPr>
        <p:spPr bwMode="auto">
          <a:xfrm>
            <a:off x="2295525" y="4205288"/>
            <a:ext cx="0" cy="169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1" name="Line 82"/>
          <p:cNvSpPr>
            <a:spLocks noChangeShapeType="1"/>
          </p:cNvSpPr>
          <p:nvPr/>
        </p:nvSpPr>
        <p:spPr bwMode="auto">
          <a:xfrm>
            <a:off x="1655763" y="4205288"/>
            <a:ext cx="0" cy="169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2" name="Rectangle 83"/>
          <p:cNvSpPr>
            <a:spLocks noChangeArrowheads="1"/>
          </p:cNvSpPr>
          <p:nvPr/>
        </p:nvSpPr>
        <p:spPr bwMode="auto">
          <a:xfrm>
            <a:off x="1103190" y="4043363"/>
            <a:ext cx="5177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b="1">
                <a:latin typeface="Times New Roman" pitchFamily="18" charset="0"/>
                <a:cs typeface="Arial" charset="0"/>
              </a:rPr>
              <a:t>Empty</a:t>
            </a:r>
            <a:endParaRPr lang="en-US" sz="2400" b="1">
              <a:latin typeface="Times New Roman" pitchFamily="18" charset="0"/>
              <a:cs typeface="Arial" charset="0"/>
            </a:endParaRPr>
          </a:p>
        </p:txBody>
      </p:sp>
      <p:sp>
        <p:nvSpPr>
          <p:cNvPr id="363" name="Text Box 87"/>
          <p:cNvSpPr txBox="1">
            <a:spLocks noChangeArrowheads="1"/>
          </p:cNvSpPr>
          <p:nvPr/>
        </p:nvSpPr>
        <p:spPr bwMode="auto">
          <a:xfrm>
            <a:off x="1691680" y="1628800"/>
            <a:ext cx="963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800" b="1">
                <a:latin typeface="Times New Roman" pitchFamily="18" charset="0"/>
                <a:cs typeface="Arial" charset="0"/>
              </a:rPr>
              <a:t>Food</a:t>
            </a:r>
          </a:p>
        </p:txBody>
      </p:sp>
      <p:sp>
        <p:nvSpPr>
          <p:cNvPr id="364" name="Text Box 178"/>
          <p:cNvSpPr txBox="1">
            <a:spLocks noChangeArrowheads="1"/>
          </p:cNvSpPr>
          <p:nvPr/>
        </p:nvSpPr>
        <p:spPr bwMode="auto">
          <a:xfrm>
            <a:off x="6550025" y="1636713"/>
            <a:ext cx="717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800" b="1">
                <a:latin typeface="Times New Roman" pitchFamily="18" charset="0"/>
                <a:cs typeface="Arial" charset="0"/>
              </a:rPr>
              <a:t>Sex</a:t>
            </a:r>
          </a:p>
        </p:txBody>
      </p:sp>
      <p:sp>
        <p:nvSpPr>
          <p:cNvPr id="365" name="Text Box 184"/>
          <p:cNvSpPr txBox="1">
            <a:spLocks noChangeArrowheads="1"/>
          </p:cNvSpPr>
          <p:nvPr/>
        </p:nvSpPr>
        <p:spPr bwMode="auto">
          <a:xfrm>
            <a:off x="946150" y="4306888"/>
            <a:ext cx="1909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latin typeface="Times New Roman" pitchFamily="18" charset="0"/>
              </a:rPr>
              <a:t>Box Feeding</a:t>
            </a:r>
          </a:p>
        </p:txBody>
      </p:sp>
      <p:sp>
        <p:nvSpPr>
          <p:cNvPr id="366" name="Line 235"/>
          <p:cNvSpPr>
            <a:spLocks noChangeShapeType="1"/>
          </p:cNvSpPr>
          <p:nvPr/>
        </p:nvSpPr>
        <p:spPr bwMode="auto">
          <a:xfrm>
            <a:off x="5395913" y="2205038"/>
            <a:ext cx="0" cy="1411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7" name="Line 236"/>
          <p:cNvSpPr>
            <a:spLocks noChangeShapeType="1"/>
          </p:cNvSpPr>
          <p:nvPr/>
        </p:nvSpPr>
        <p:spPr bwMode="auto">
          <a:xfrm>
            <a:off x="5359400" y="2911475"/>
            <a:ext cx="365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" name="Line 237"/>
          <p:cNvSpPr>
            <a:spLocks noChangeShapeType="1"/>
          </p:cNvSpPr>
          <p:nvPr/>
        </p:nvSpPr>
        <p:spPr bwMode="auto">
          <a:xfrm>
            <a:off x="5359400" y="2205038"/>
            <a:ext cx="3651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" name="Rectangle 238"/>
          <p:cNvSpPr>
            <a:spLocks noChangeArrowheads="1"/>
          </p:cNvSpPr>
          <p:nvPr/>
        </p:nvSpPr>
        <p:spPr bwMode="auto">
          <a:xfrm>
            <a:off x="5103813" y="3540125"/>
            <a:ext cx="2693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Times New Roman" pitchFamily="18" charset="0"/>
                <a:cs typeface="Arial" charset="0"/>
              </a:rPr>
              <a:t>100</a:t>
            </a:r>
            <a:endParaRPr lang="en-US" sz="1400">
              <a:latin typeface="Times New Roman" pitchFamily="18" charset="0"/>
              <a:cs typeface="Arial" charset="0"/>
            </a:endParaRPr>
          </a:p>
        </p:txBody>
      </p:sp>
      <p:sp>
        <p:nvSpPr>
          <p:cNvPr id="370" name="Rectangle 239"/>
          <p:cNvSpPr>
            <a:spLocks noChangeArrowheads="1"/>
          </p:cNvSpPr>
          <p:nvPr/>
        </p:nvSpPr>
        <p:spPr bwMode="auto">
          <a:xfrm>
            <a:off x="5103813" y="2840038"/>
            <a:ext cx="2693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Times New Roman" pitchFamily="18" charset="0"/>
                <a:cs typeface="Arial" charset="0"/>
              </a:rPr>
              <a:t>150</a:t>
            </a:r>
            <a:endParaRPr lang="en-US" sz="1400">
              <a:latin typeface="Times New Roman" pitchFamily="18" charset="0"/>
              <a:cs typeface="Arial" charset="0"/>
            </a:endParaRPr>
          </a:p>
        </p:txBody>
      </p:sp>
      <p:sp>
        <p:nvSpPr>
          <p:cNvPr id="371" name="Rectangle 240"/>
          <p:cNvSpPr>
            <a:spLocks noChangeArrowheads="1"/>
          </p:cNvSpPr>
          <p:nvPr/>
        </p:nvSpPr>
        <p:spPr bwMode="auto">
          <a:xfrm>
            <a:off x="5103813" y="2133600"/>
            <a:ext cx="2693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latin typeface="Times New Roman" pitchFamily="18" charset="0"/>
                <a:cs typeface="Arial" charset="0"/>
              </a:rPr>
              <a:t>200</a:t>
            </a:r>
            <a:endParaRPr lang="en-US" sz="1400">
              <a:latin typeface="Times New Roman" pitchFamily="18" charset="0"/>
              <a:cs typeface="Arial" charset="0"/>
            </a:endParaRPr>
          </a:p>
        </p:txBody>
      </p:sp>
      <p:sp>
        <p:nvSpPr>
          <p:cNvPr id="372" name="Rectangle 241"/>
          <p:cNvSpPr>
            <a:spLocks noChangeArrowheads="1"/>
          </p:cNvSpPr>
          <p:nvPr/>
        </p:nvSpPr>
        <p:spPr bwMode="auto">
          <a:xfrm rot="-5400000">
            <a:off x="3551238" y="3311525"/>
            <a:ext cx="2762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600" b="1">
                <a:latin typeface="Times New Roman" pitchFamily="18" charset="0"/>
                <a:cs typeface="Arial" charset="0"/>
              </a:rPr>
              <a:t>DA Concentration (% Baseline)</a:t>
            </a:r>
            <a:endParaRPr lang="en-US" sz="1600">
              <a:latin typeface="Times New Roman" pitchFamily="18" charset="0"/>
              <a:cs typeface="Arial" charset="0"/>
            </a:endParaRPr>
          </a:p>
        </p:txBody>
      </p:sp>
      <p:sp>
        <p:nvSpPr>
          <p:cNvPr id="373" name="Line 242"/>
          <p:cNvSpPr>
            <a:spLocks noChangeShapeType="1"/>
          </p:cNvSpPr>
          <p:nvPr/>
        </p:nvSpPr>
        <p:spPr bwMode="auto">
          <a:xfrm>
            <a:off x="5400675" y="5003800"/>
            <a:ext cx="2374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4" name="Line 243"/>
          <p:cNvSpPr>
            <a:spLocks noChangeShapeType="1"/>
          </p:cNvSpPr>
          <p:nvPr/>
        </p:nvSpPr>
        <p:spPr bwMode="auto">
          <a:xfrm flipV="1">
            <a:off x="5522913" y="2911475"/>
            <a:ext cx="306387" cy="628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5" name="Line 244"/>
          <p:cNvSpPr>
            <a:spLocks noChangeShapeType="1"/>
          </p:cNvSpPr>
          <p:nvPr/>
        </p:nvSpPr>
        <p:spPr bwMode="auto">
          <a:xfrm flipV="1">
            <a:off x="5829300" y="2205038"/>
            <a:ext cx="315913" cy="706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6" name="Line 245"/>
          <p:cNvSpPr>
            <a:spLocks noChangeShapeType="1"/>
          </p:cNvSpPr>
          <p:nvPr/>
        </p:nvSpPr>
        <p:spPr bwMode="auto">
          <a:xfrm>
            <a:off x="6145213" y="2205038"/>
            <a:ext cx="304800" cy="282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7" name="Line 246"/>
          <p:cNvSpPr>
            <a:spLocks noChangeShapeType="1"/>
          </p:cNvSpPr>
          <p:nvPr/>
        </p:nvSpPr>
        <p:spPr bwMode="auto">
          <a:xfrm>
            <a:off x="6450013" y="2487613"/>
            <a:ext cx="306387" cy="166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" name="Line 247"/>
          <p:cNvSpPr>
            <a:spLocks noChangeShapeType="1"/>
          </p:cNvSpPr>
          <p:nvPr/>
        </p:nvSpPr>
        <p:spPr bwMode="auto">
          <a:xfrm flipV="1">
            <a:off x="6756400" y="2582863"/>
            <a:ext cx="315913" cy="71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" name="Line 248"/>
          <p:cNvSpPr>
            <a:spLocks noChangeShapeType="1"/>
          </p:cNvSpPr>
          <p:nvPr/>
        </p:nvSpPr>
        <p:spPr bwMode="auto">
          <a:xfrm>
            <a:off x="7072313" y="2582863"/>
            <a:ext cx="306387" cy="187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0" name="Line 249"/>
          <p:cNvSpPr>
            <a:spLocks noChangeShapeType="1"/>
          </p:cNvSpPr>
          <p:nvPr/>
        </p:nvSpPr>
        <p:spPr bwMode="auto">
          <a:xfrm flipV="1">
            <a:off x="7378700" y="2751138"/>
            <a:ext cx="315913" cy="19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1" name="Rectangle 250"/>
          <p:cNvSpPr>
            <a:spLocks noChangeArrowheads="1"/>
          </p:cNvSpPr>
          <p:nvPr/>
        </p:nvSpPr>
        <p:spPr bwMode="auto">
          <a:xfrm>
            <a:off x="5764213" y="2865438"/>
            <a:ext cx="120650" cy="84137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82" name="Rectangle 251"/>
          <p:cNvSpPr>
            <a:spLocks noChangeArrowheads="1"/>
          </p:cNvSpPr>
          <p:nvPr/>
        </p:nvSpPr>
        <p:spPr bwMode="auto">
          <a:xfrm>
            <a:off x="6078538" y="2160588"/>
            <a:ext cx="122237" cy="825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83" name="Rectangle 252"/>
          <p:cNvSpPr>
            <a:spLocks noChangeArrowheads="1"/>
          </p:cNvSpPr>
          <p:nvPr/>
        </p:nvSpPr>
        <p:spPr bwMode="auto">
          <a:xfrm>
            <a:off x="6384925" y="2441575"/>
            <a:ext cx="120650" cy="84138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84" name="Rectangle 253"/>
          <p:cNvSpPr>
            <a:spLocks noChangeArrowheads="1"/>
          </p:cNvSpPr>
          <p:nvPr/>
        </p:nvSpPr>
        <p:spPr bwMode="auto">
          <a:xfrm>
            <a:off x="6692900" y="2609850"/>
            <a:ext cx="119063" cy="825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85" name="Rectangle 254"/>
          <p:cNvSpPr>
            <a:spLocks noChangeArrowheads="1"/>
          </p:cNvSpPr>
          <p:nvPr/>
        </p:nvSpPr>
        <p:spPr bwMode="auto">
          <a:xfrm>
            <a:off x="7007225" y="2538413"/>
            <a:ext cx="120650" cy="84137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86" name="Rectangle 255"/>
          <p:cNvSpPr>
            <a:spLocks noChangeArrowheads="1"/>
          </p:cNvSpPr>
          <p:nvPr/>
        </p:nvSpPr>
        <p:spPr bwMode="auto">
          <a:xfrm>
            <a:off x="7313613" y="2724150"/>
            <a:ext cx="120650" cy="84138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87" name="Rectangle 256"/>
          <p:cNvSpPr>
            <a:spLocks noChangeArrowheads="1"/>
          </p:cNvSpPr>
          <p:nvPr/>
        </p:nvSpPr>
        <p:spPr bwMode="auto">
          <a:xfrm>
            <a:off x="7629525" y="2705100"/>
            <a:ext cx="120650" cy="84138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88" name="Rectangle 257"/>
          <p:cNvSpPr>
            <a:spLocks noChangeArrowheads="1"/>
          </p:cNvSpPr>
          <p:nvPr/>
        </p:nvSpPr>
        <p:spPr bwMode="auto">
          <a:xfrm>
            <a:off x="4649436" y="5091113"/>
            <a:ext cx="72936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600" b="1">
                <a:latin typeface="Times New Roman" pitchFamily="18" charset="0"/>
                <a:cs typeface="Arial" charset="0"/>
              </a:rPr>
              <a:t>Sample</a:t>
            </a:r>
          </a:p>
          <a:p>
            <a:pPr algn="ctr"/>
            <a:r>
              <a:rPr lang="en-US" sz="1600" b="1">
                <a:latin typeface="Times New Roman" pitchFamily="18" charset="0"/>
                <a:cs typeface="Arial" charset="0"/>
              </a:rPr>
              <a:t>Number</a:t>
            </a:r>
            <a:endParaRPr lang="en-US" sz="1600">
              <a:latin typeface="Times New Roman" pitchFamily="18" charset="0"/>
              <a:cs typeface="Arial" charset="0"/>
            </a:endParaRPr>
          </a:p>
        </p:txBody>
      </p:sp>
      <p:grpSp>
        <p:nvGrpSpPr>
          <p:cNvPr id="2" name="Group 258"/>
          <p:cNvGrpSpPr>
            <a:grpSpLocks/>
          </p:cNvGrpSpPr>
          <p:nvPr/>
        </p:nvGrpSpPr>
        <p:grpSpPr bwMode="auto">
          <a:xfrm>
            <a:off x="5462614" y="5002213"/>
            <a:ext cx="90488" cy="304800"/>
            <a:chOff x="2953" y="3143"/>
            <a:chExt cx="57" cy="192"/>
          </a:xfrm>
        </p:grpSpPr>
        <p:sp>
          <p:nvSpPr>
            <p:cNvPr id="390" name="Line 259"/>
            <p:cNvSpPr>
              <a:spLocks noChangeShapeType="1"/>
            </p:cNvSpPr>
            <p:nvPr/>
          </p:nvSpPr>
          <p:spPr bwMode="auto">
            <a:xfrm flipV="1">
              <a:off x="2983" y="3143"/>
              <a:ext cx="0" cy="24"/>
            </a:xfrm>
            <a:prstGeom prst="lin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Rectangle 260"/>
            <p:cNvSpPr>
              <a:spLocks noChangeArrowheads="1"/>
            </p:cNvSpPr>
            <p:nvPr/>
          </p:nvSpPr>
          <p:spPr bwMode="auto">
            <a:xfrm>
              <a:off x="2953" y="3199"/>
              <a:ext cx="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1">
                  <a:latin typeface="Times New Roman" pitchFamily="18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3" name="Group 261"/>
          <p:cNvGrpSpPr>
            <a:grpSpLocks/>
          </p:cNvGrpSpPr>
          <p:nvPr/>
        </p:nvGrpSpPr>
        <p:grpSpPr bwMode="auto">
          <a:xfrm>
            <a:off x="5754715" y="5002213"/>
            <a:ext cx="90488" cy="304800"/>
            <a:chOff x="3086" y="3143"/>
            <a:chExt cx="57" cy="192"/>
          </a:xfrm>
        </p:grpSpPr>
        <p:sp>
          <p:nvSpPr>
            <p:cNvPr id="393" name="Line 262"/>
            <p:cNvSpPr>
              <a:spLocks noChangeShapeType="1"/>
            </p:cNvSpPr>
            <p:nvPr/>
          </p:nvSpPr>
          <p:spPr bwMode="auto">
            <a:xfrm flipV="1">
              <a:off x="3114" y="3143"/>
              <a:ext cx="0" cy="24"/>
            </a:xfrm>
            <a:prstGeom prst="lin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Rectangle 263"/>
            <p:cNvSpPr>
              <a:spLocks noChangeArrowheads="1"/>
            </p:cNvSpPr>
            <p:nvPr/>
          </p:nvSpPr>
          <p:spPr bwMode="auto">
            <a:xfrm>
              <a:off x="3086" y="3199"/>
              <a:ext cx="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1">
                  <a:latin typeface="Times New Roman" pitchFamily="18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4" name="Group 264"/>
          <p:cNvGrpSpPr>
            <a:grpSpLocks/>
          </p:cNvGrpSpPr>
          <p:nvPr/>
        </p:nvGrpSpPr>
        <p:grpSpPr bwMode="auto">
          <a:xfrm>
            <a:off x="6084916" y="5002213"/>
            <a:ext cx="90488" cy="304800"/>
            <a:chOff x="3216" y="3143"/>
            <a:chExt cx="57" cy="192"/>
          </a:xfrm>
        </p:grpSpPr>
        <p:sp>
          <p:nvSpPr>
            <p:cNvPr id="396" name="Line 265"/>
            <p:cNvSpPr>
              <a:spLocks noChangeShapeType="1"/>
            </p:cNvSpPr>
            <p:nvPr/>
          </p:nvSpPr>
          <p:spPr bwMode="auto">
            <a:xfrm flipV="1">
              <a:off x="3240" y="3143"/>
              <a:ext cx="1" cy="24"/>
            </a:xfrm>
            <a:prstGeom prst="lin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Rectangle 266"/>
            <p:cNvSpPr>
              <a:spLocks noChangeArrowheads="1"/>
            </p:cNvSpPr>
            <p:nvPr/>
          </p:nvSpPr>
          <p:spPr bwMode="auto">
            <a:xfrm>
              <a:off x="3216" y="3199"/>
              <a:ext cx="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1">
                  <a:latin typeface="Times New Roman" pitchFamily="18" charset="0"/>
                  <a:cs typeface="Arial" charset="0"/>
                </a:rPr>
                <a:t>3</a:t>
              </a:r>
            </a:p>
          </p:txBody>
        </p:sp>
      </p:grpSp>
      <p:grpSp>
        <p:nvGrpSpPr>
          <p:cNvPr id="5" name="Group 267"/>
          <p:cNvGrpSpPr>
            <a:grpSpLocks/>
          </p:cNvGrpSpPr>
          <p:nvPr/>
        </p:nvGrpSpPr>
        <p:grpSpPr bwMode="auto">
          <a:xfrm>
            <a:off x="6418292" y="5002213"/>
            <a:ext cx="90488" cy="304800"/>
            <a:chOff x="3342" y="3143"/>
            <a:chExt cx="57" cy="192"/>
          </a:xfrm>
        </p:grpSpPr>
        <p:sp>
          <p:nvSpPr>
            <p:cNvPr id="399" name="Line 268"/>
            <p:cNvSpPr>
              <a:spLocks noChangeShapeType="1"/>
            </p:cNvSpPr>
            <p:nvPr/>
          </p:nvSpPr>
          <p:spPr bwMode="auto">
            <a:xfrm flipV="1">
              <a:off x="3371" y="3143"/>
              <a:ext cx="0" cy="24"/>
            </a:xfrm>
            <a:prstGeom prst="lin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Rectangle 269"/>
            <p:cNvSpPr>
              <a:spLocks noChangeArrowheads="1"/>
            </p:cNvSpPr>
            <p:nvPr/>
          </p:nvSpPr>
          <p:spPr bwMode="auto">
            <a:xfrm>
              <a:off x="3342" y="3199"/>
              <a:ext cx="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1">
                  <a:latin typeface="Times New Roman" pitchFamily="18" charset="0"/>
                  <a:cs typeface="Arial" charset="0"/>
                </a:rPr>
                <a:t>4</a:t>
              </a:r>
            </a:p>
          </p:txBody>
        </p:sp>
      </p:grpSp>
      <p:grpSp>
        <p:nvGrpSpPr>
          <p:cNvPr id="6" name="Group 270"/>
          <p:cNvGrpSpPr>
            <a:grpSpLocks/>
          </p:cNvGrpSpPr>
          <p:nvPr/>
        </p:nvGrpSpPr>
        <p:grpSpPr bwMode="auto">
          <a:xfrm>
            <a:off x="6740555" y="5002213"/>
            <a:ext cx="90488" cy="304800"/>
            <a:chOff x="3470" y="3143"/>
            <a:chExt cx="57" cy="192"/>
          </a:xfrm>
        </p:grpSpPr>
        <p:sp>
          <p:nvSpPr>
            <p:cNvPr id="402" name="Line 271"/>
            <p:cNvSpPr>
              <a:spLocks noChangeShapeType="1"/>
            </p:cNvSpPr>
            <p:nvPr/>
          </p:nvSpPr>
          <p:spPr bwMode="auto">
            <a:xfrm flipV="1">
              <a:off x="3498" y="3143"/>
              <a:ext cx="1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Rectangle 272"/>
            <p:cNvSpPr>
              <a:spLocks noChangeArrowheads="1"/>
            </p:cNvSpPr>
            <p:nvPr/>
          </p:nvSpPr>
          <p:spPr bwMode="auto">
            <a:xfrm>
              <a:off x="3470" y="3199"/>
              <a:ext cx="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1">
                  <a:latin typeface="Times New Roman" pitchFamily="18" charset="0"/>
                  <a:cs typeface="Arial" charset="0"/>
                </a:rPr>
                <a:t>5</a:t>
              </a:r>
            </a:p>
          </p:txBody>
        </p:sp>
      </p:grpSp>
      <p:grpSp>
        <p:nvGrpSpPr>
          <p:cNvPr id="7" name="Group 273"/>
          <p:cNvGrpSpPr>
            <a:grpSpLocks/>
          </p:cNvGrpSpPr>
          <p:nvPr/>
        </p:nvGrpSpPr>
        <p:grpSpPr bwMode="auto">
          <a:xfrm>
            <a:off x="7031070" y="5006975"/>
            <a:ext cx="90488" cy="304800"/>
            <a:chOff x="3605" y="3143"/>
            <a:chExt cx="57" cy="192"/>
          </a:xfrm>
        </p:grpSpPr>
        <p:sp>
          <p:nvSpPr>
            <p:cNvPr id="405" name="Line 274"/>
            <p:cNvSpPr>
              <a:spLocks noChangeShapeType="1"/>
            </p:cNvSpPr>
            <p:nvPr/>
          </p:nvSpPr>
          <p:spPr bwMode="auto">
            <a:xfrm flipV="1">
              <a:off x="3628" y="3143"/>
              <a:ext cx="1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Rectangle 275"/>
            <p:cNvSpPr>
              <a:spLocks noChangeArrowheads="1"/>
            </p:cNvSpPr>
            <p:nvPr/>
          </p:nvSpPr>
          <p:spPr bwMode="auto">
            <a:xfrm>
              <a:off x="3605" y="3199"/>
              <a:ext cx="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1">
                  <a:latin typeface="Times New Roman" pitchFamily="18" charset="0"/>
                  <a:cs typeface="Arial" charset="0"/>
                </a:rPr>
                <a:t>6</a:t>
              </a:r>
            </a:p>
          </p:txBody>
        </p:sp>
      </p:grpSp>
      <p:grpSp>
        <p:nvGrpSpPr>
          <p:cNvPr id="8" name="Group 276"/>
          <p:cNvGrpSpPr>
            <a:grpSpLocks/>
          </p:cNvGrpSpPr>
          <p:nvPr/>
        </p:nvGrpSpPr>
        <p:grpSpPr bwMode="auto">
          <a:xfrm>
            <a:off x="7332696" y="5002213"/>
            <a:ext cx="90488" cy="304800"/>
            <a:chOff x="3729" y="3143"/>
            <a:chExt cx="57" cy="192"/>
          </a:xfrm>
        </p:grpSpPr>
        <p:sp>
          <p:nvSpPr>
            <p:cNvPr id="408" name="Line 277"/>
            <p:cNvSpPr>
              <a:spLocks noChangeShapeType="1"/>
            </p:cNvSpPr>
            <p:nvPr/>
          </p:nvSpPr>
          <p:spPr bwMode="auto">
            <a:xfrm flipV="1">
              <a:off x="3755" y="3143"/>
              <a:ext cx="1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Rectangle 278"/>
            <p:cNvSpPr>
              <a:spLocks noChangeArrowheads="1"/>
            </p:cNvSpPr>
            <p:nvPr/>
          </p:nvSpPr>
          <p:spPr bwMode="auto">
            <a:xfrm>
              <a:off x="3729" y="3199"/>
              <a:ext cx="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1" dirty="0">
                  <a:latin typeface="Times New Roman" pitchFamily="18" charset="0"/>
                  <a:cs typeface="Arial" charset="0"/>
                </a:rPr>
                <a:t>7</a:t>
              </a:r>
            </a:p>
          </p:txBody>
        </p:sp>
      </p:grpSp>
      <p:grpSp>
        <p:nvGrpSpPr>
          <p:cNvPr id="9" name="Group 279"/>
          <p:cNvGrpSpPr>
            <a:grpSpLocks/>
          </p:cNvGrpSpPr>
          <p:nvPr/>
        </p:nvGrpSpPr>
        <p:grpSpPr bwMode="auto">
          <a:xfrm>
            <a:off x="7632734" y="5011738"/>
            <a:ext cx="90488" cy="304800"/>
            <a:chOff x="3855" y="3143"/>
            <a:chExt cx="57" cy="192"/>
          </a:xfrm>
        </p:grpSpPr>
        <p:sp>
          <p:nvSpPr>
            <p:cNvPr id="411" name="Line 280"/>
            <p:cNvSpPr>
              <a:spLocks noChangeShapeType="1"/>
            </p:cNvSpPr>
            <p:nvPr/>
          </p:nvSpPr>
          <p:spPr bwMode="auto">
            <a:xfrm flipV="1">
              <a:off x="3883" y="3143"/>
              <a:ext cx="0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Rectangle 281"/>
            <p:cNvSpPr>
              <a:spLocks noChangeArrowheads="1"/>
            </p:cNvSpPr>
            <p:nvPr/>
          </p:nvSpPr>
          <p:spPr bwMode="auto">
            <a:xfrm>
              <a:off x="3855" y="3199"/>
              <a:ext cx="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1">
                  <a:latin typeface="Times New Roman" pitchFamily="18" charset="0"/>
                  <a:cs typeface="Arial" charset="0"/>
                </a:rPr>
                <a:t>8</a:t>
              </a:r>
            </a:p>
          </p:txBody>
        </p:sp>
      </p:grpSp>
      <p:sp>
        <p:nvSpPr>
          <p:cNvPr id="413" name="Rectangle 283"/>
          <p:cNvSpPr>
            <a:spLocks noChangeArrowheads="1"/>
          </p:cNvSpPr>
          <p:nvPr/>
        </p:nvSpPr>
        <p:spPr bwMode="auto">
          <a:xfrm>
            <a:off x="6357938" y="4713288"/>
            <a:ext cx="105201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Times New Roman" pitchFamily="18" charset="0"/>
                <a:cs typeface="Arial" charset="0"/>
              </a:rPr>
              <a:t>Female  Present</a:t>
            </a:r>
            <a:endParaRPr lang="en-US" sz="1200">
              <a:latin typeface="Times New Roman" pitchFamily="18" charset="0"/>
              <a:cs typeface="Arial" charset="0"/>
            </a:endParaRPr>
          </a:p>
        </p:txBody>
      </p:sp>
      <p:sp>
        <p:nvSpPr>
          <p:cNvPr id="414" name="Line 284"/>
          <p:cNvSpPr>
            <a:spLocks noChangeShapeType="1"/>
          </p:cNvSpPr>
          <p:nvPr/>
        </p:nvSpPr>
        <p:spPr bwMode="auto">
          <a:xfrm>
            <a:off x="5818188" y="4603750"/>
            <a:ext cx="0" cy="104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" name="Line 285"/>
          <p:cNvSpPr>
            <a:spLocks noChangeShapeType="1"/>
          </p:cNvSpPr>
          <p:nvPr/>
        </p:nvSpPr>
        <p:spPr bwMode="auto">
          <a:xfrm>
            <a:off x="7713663" y="4603750"/>
            <a:ext cx="0" cy="104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" name="Line 286"/>
          <p:cNvSpPr>
            <a:spLocks noChangeShapeType="1"/>
          </p:cNvSpPr>
          <p:nvPr/>
        </p:nvSpPr>
        <p:spPr bwMode="auto">
          <a:xfrm>
            <a:off x="5818188" y="4699000"/>
            <a:ext cx="1905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" name="Text Box 6"/>
          <p:cNvSpPr txBox="1">
            <a:spLocks noChangeArrowheads="1"/>
          </p:cNvSpPr>
          <p:nvPr/>
        </p:nvSpPr>
        <p:spPr bwMode="auto">
          <a:xfrm>
            <a:off x="1979712" y="188640"/>
            <a:ext cx="625325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a-DK" sz="3200" dirty="0"/>
              <a:t>Dopamin aktivitet i </a:t>
            </a:r>
            <a:r>
              <a:rPr lang="da-DK" sz="3200" dirty="0" err="1"/>
              <a:t>Nac</a:t>
            </a:r>
            <a:r>
              <a:rPr lang="da-DK" sz="3200" dirty="0"/>
              <a:t> ved naturlig </a:t>
            </a:r>
          </a:p>
          <a:p>
            <a:pPr algn="ctr"/>
            <a:r>
              <a:rPr lang="da-DK" sz="3200" dirty="0"/>
              <a:t>belønning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63"/>
          <p:cNvGrpSpPr>
            <a:grpSpLocks/>
          </p:cNvGrpSpPr>
          <p:nvPr/>
        </p:nvGrpSpPr>
        <p:grpSpPr bwMode="auto">
          <a:xfrm>
            <a:off x="1707909" y="1556792"/>
            <a:ext cx="6554376" cy="3873439"/>
            <a:chOff x="350" y="879"/>
            <a:chExt cx="2377" cy="1505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840" y="934"/>
              <a:ext cx="1" cy="13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808" y="2132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808" y="2012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808" y="1891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808" y="1772"/>
              <a:ext cx="32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808" y="1652"/>
              <a:ext cx="32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808" y="1535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808" y="1414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808" y="1294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808" y="1174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808" y="1054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808" y="934"/>
              <a:ext cx="3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697" y="2213"/>
              <a:ext cx="28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0</a:t>
              </a: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580" y="2093"/>
              <a:ext cx="84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100</a:t>
              </a: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580" y="1973"/>
              <a:ext cx="84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200</a:t>
              </a: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580" y="1853"/>
              <a:ext cx="84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300</a:t>
              </a: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580" y="1733"/>
              <a:ext cx="84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400</a:t>
              </a: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580" y="1613"/>
              <a:ext cx="84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500</a:t>
              </a: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580" y="1495"/>
              <a:ext cx="84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600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580" y="1375"/>
              <a:ext cx="84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700</a:t>
              </a: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580" y="1255"/>
              <a:ext cx="84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800</a:t>
              </a: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580" y="1135"/>
              <a:ext cx="84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900</a:t>
              </a: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519" y="1015"/>
              <a:ext cx="112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1000</a:t>
              </a: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519" y="895"/>
              <a:ext cx="109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1100</a:t>
              </a: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808" y="2252"/>
              <a:ext cx="32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982" y="2252"/>
              <a:ext cx="171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 flipV="1">
              <a:off x="982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 flipV="1">
              <a:off x="1096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flipV="1">
              <a:off x="1210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V="1">
              <a:off x="1324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 flipV="1">
              <a:off x="1438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V="1">
              <a:off x="1552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 flipV="1">
              <a:off x="1667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 flipV="1">
              <a:off x="1780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flipV="1">
              <a:off x="1894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V="1">
              <a:off x="2009" y="2252"/>
              <a:ext cx="0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2" name="Line 41"/>
            <p:cNvSpPr>
              <a:spLocks noChangeShapeType="1"/>
            </p:cNvSpPr>
            <p:nvPr/>
          </p:nvSpPr>
          <p:spPr bwMode="auto">
            <a:xfrm flipV="1">
              <a:off x="2123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3" name="Line 42"/>
            <p:cNvSpPr>
              <a:spLocks noChangeShapeType="1"/>
            </p:cNvSpPr>
            <p:nvPr/>
          </p:nvSpPr>
          <p:spPr bwMode="auto">
            <a:xfrm flipV="1">
              <a:off x="2236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 flipV="1">
              <a:off x="2350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5" name="Line 44"/>
            <p:cNvSpPr>
              <a:spLocks noChangeShapeType="1"/>
            </p:cNvSpPr>
            <p:nvPr/>
          </p:nvSpPr>
          <p:spPr bwMode="auto">
            <a:xfrm flipV="1">
              <a:off x="2465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 flipV="1">
              <a:off x="2579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 flipV="1">
              <a:off x="2693" y="2252"/>
              <a:ext cx="1" cy="2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955" y="2312"/>
              <a:ext cx="28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0</a:t>
              </a: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300" y="2312"/>
              <a:ext cx="28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1</a:t>
              </a: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1639" y="2312"/>
              <a:ext cx="28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2</a:t>
              </a: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1980" y="2312"/>
              <a:ext cx="28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3</a:t>
              </a: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2324" y="2312"/>
              <a:ext cx="28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4</a:t>
              </a: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2594" y="2312"/>
              <a:ext cx="98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5 hr</a:t>
              </a: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 rot="16200000">
              <a:off x="70" y="1645"/>
              <a:ext cx="650" cy="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latin typeface="Times New Roman" pitchFamily="18" charset="0"/>
                  <a:cs typeface="Arial" charset="0"/>
                </a:rPr>
                <a:t>% of Basal Release</a:t>
              </a:r>
            </a:p>
          </p:txBody>
        </p:sp>
        <p:sp>
          <p:nvSpPr>
            <p:cNvPr id="56" name="Line 56"/>
            <p:cNvSpPr>
              <a:spLocks noChangeShapeType="1"/>
            </p:cNvSpPr>
            <p:nvPr/>
          </p:nvSpPr>
          <p:spPr bwMode="auto">
            <a:xfrm flipV="1">
              <a:off x="983" y="1631"/>
              <a:ext cx="113" cy="501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952" y="2107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2" name="Line 62"/>
            <p:cNvSpPr>
              <a:spLocks noChangeShapeType="1"/>
            </p:cNvSpPr>
            <p:nvPr/>
          </p:nvSpPr>
          <p:spPr bwMode="auto">
            <a:xfrm flipV="1">
              <a:off x="1096" y="1054"/>
              <a:ext cx="114" cy="57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3" name="Line 63"/>
            <p:cNvSpPr>
              <a:spLocks noChangeShapeType="1"/>
            </p:cNvSpPr>
            <p:nvPr/>
          </p:nvSpPr>
          <p:spPr bwMode="auto">
            <a:xfrm>
              <a:off x="1210" y="1054"/>
              <a:ext cx="115" cy="406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4" name="Line 64"/>
            <p:cNvSpPr>
              <a:spLocks noChangeShapeType="1"/>
            </p:cNvSpPr>
            <p:nvPr/>
          </p:nvSpPr>
          <p:spPr bwMode="auto">
            <a:xfrm>
              <a:off x="1325" y="1460"/>
              <a:ext cx="114" cy="252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5" name="Line 65"/>
            <p:cNvSpPr>
              <a:spLocks noChangeShapeType="1"/>
            </p:cNvSpPr>
            <p:nvPr/>
          </p:nvSpPr>
          <p:spPr bwMode="auto">
            <a:xfrm>
              <a:off x="1439" y="1712"/>
              <a:ext cx="114" cy="6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6" name="Line 66"/>
            <p:cNvSpPr>
              <a:spLocks noChangeShapeType="1"/>
            </p:cNvSpPr>
            <p:nvPr/>
          </p:nvSpPr>
          <p:spPr bwMode="auto">
            <a:xfrm>
              <a:off x="1553" y="1772"/>
              <a:ext cx="114" cy="3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7" name="Line 67"/>
            <p:cNvSpPr>
              <a:spLocks noChangeShapeType="1"/>
            </p:cNvSpPr>
            <p:nvPr/>
          </p:nvSpPr>
          <p:spPr bwMode="auto">
            <a:xfrm>
              <a:off x="1667" y="1810"/>
              <a:ext cx="114" cy="3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8" name="Line 68"/>
            <p:cNvSpPr>
              <a:spLocks noChangeShapeType="1"/>
            </p:cNvSpPr>
            <p:nvPr/>
          </p:nvSpPr>
          <p:spPr bwMode="auto">
            <a:xfrm>
              <a:off x="1781" y="1845"/>
              <a:ext cx="114" cy="36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9" name="Line 69"/>
            <p:cNvSpPr>
              <a:spLocks noChangeShapeType="1"/>
            </p:cNvSpPr>
            <p:nvPr/>
          </p:nvSpPr>
          <p:spPr bwMode="auto">
            <a:xfrm>
              <a:off x="1895" y="1881"/>
              <a:ext cx="114" cy="3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0" name="Line 70"/>
            <p:cNvSpPr>
              <a:spLocks noChangeShapeType="1"/>
            </p:cNvSpPr>
            <p:nvPr/>
          </p:nvSpPr>
          <p:spPr bwMode="auto">
            <a:xfrm>
              <a:off x="2009" y="1916"/>
              <a:ext cx="114" cy="54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1" name="Line 71"/>
            <p:cNvSpPr>
              <a:spLocks noChangeShapeType="1"/>
            </p:cNvSpPr>
            <p:nvPr/>
          </p:nvSpPr>
          <p:spPr bwMode="auto">
            <a:xfrm>
              <a:off x="2123" y="1970"/>
              <a:ext cx="114" cy="17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2" name="Line 72"/>
            <p:cNvSpPr>
              <a:spLocks noChangeShapeType="1"/>
            </p:cNvSpPr>
            <p:nvPr/>
          </p:nvSpPr>
          <p:spPr bwMode="auto">
            <a:xfrm>
              <a:off x="2237" y="1987"/>
              <a:ext cx="114" cy="14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3" name="Line 73"/>
            <p:cNvSpPr>
              <a:spLocks noChangeShapeType="1"/>
            </p:cNvSpPr>
            <p:nvPr/>
          </p:nvSpPr>
          <p:spPr bwMode="auto">
            <a:xfrm>
              <a:off x="2351" y="2001"/>
              <a:ext cx="115" cy="25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4" name="Line 74"/>
            <p:cNvSpPr>
              <a:spLocks noChangeShapeType="1"/>
            </p:cNvSpPr>
            <p:nvPr/>
          </p:nvSpPr>
          <p:spPr bwMode="auto">
            <a:xfrm>
              <a:off x="2466" y="2026"/>
              <a:ext cx="113" cy="1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5" name="Line 75"/>
            <p:cNvSpPr>
              <a:spLocks noChangeShapeType="1"/>
            </p:cNvSpPr>
            <p:nvPr/>
          </p:nvSpPr>
          <p:spPr bwMode="auto">
            <a:xfrm>
              <a:off x="2579" y="2044"/>
              <a:ext cx="116" cy="28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1058" y="1606"/>
              <a:ext cx="70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172" y="1029"/>
              <a:ext cx="70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287" y="1435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1400" y="1687"/>
              <a:ext cx="72" cy="45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515" y="1747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1629" y="1785"/>
              <a:ext cx="70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9" name="Oval 109"/>
            <p:cNvSpPr>
              <a:spLocks noChangeArrowheads="1"/>
            </p:cNvSpPr>
            <p:nvPr/>
          </p:nvSpPr>
          <p:spPr bwMode="auto">
            <a:xfrm>
              <a:off x="1743" y="1821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0" name="Oval 110"/>
            <p:cNvSpPr>
              <a:spLocks noChangeArrowheads="1"/>
            </p:cNvSpPr>
            <p:nvPr/>
          </p:nvSpPr>
          <p:spPr bwMode="auto">
            <a:xfrm>
              <a:off x="1857" y="1856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1" name="Oval 111"/>
            <p:cNvSpPr>
              <a:spLocks noChangeArrowheads="1"/>
            </p:cNvSpPr>
            <p:nvPr/>
          </p:nvSpPr>
          <p:spPr bwMode="auto">
            <a:xfrm>
              <a:off x="1971" y="1891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2" name="Oval 112"/>
            <p:cNvSpPr>
              <a:spLocks noChangeArrowheads="1"/>
            </p:cNvSpPr>
            <p:nvPr/>
          </p:nvSpPr>
          <p:spPr bwMode="auto">
            <a:xfrm>
              <a:off x="2085" y="1945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3" name="Oval 113"/>
            <p:cNvSpPr>
              <a:spLocks noChangeArrowheads="1"/>
            </p:cNvSpPr>
            <p:nvPr/>
          </p:nvSpPr>
          <p:spPr bwMode="auto">
            <a:xfrm>
              <a:off x="2200" y="1962"/>
              <a:ext cx="70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4" name="Oval 114"/>
            <p:cNvSpPr>
              <a:spLocks noChangeArrowheads="1"/>
            </p:cNvSpPr>
            <p:nvPr/>
          </p:nvSpPr>
          <p:spPr bwMode="auto">
            <a:xfrm>
              <a:off x="2313" y="1977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5" name="Oval 115"/>
            <p:cNvSpPr>
              <a:spLocks noChangeArrowheads="1"/>
            </p:cNvSpPr>
            <p:nvPr/>
          </p:nvSpPr>
          <p:spPr bwMode="auto">
            <a:xfrm>
              <a:off x="2427" y="2001"/>
              <a:ext cx="71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6" name="Oval 116"/>
            <p:cNvSpPr>
              <a:spLocks noChangeArrowheads="1"/>
            </p:cNvSpPr>
            <p:nvPr/>
          </p:nvSpPr>
          <p:spPr bwMode="auto">
            <a:xfrm>
              <a:off x="2543" y="2019"/>
              <a:ext cx="69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7" name="Oval 117"/>
            <p:cNvSpPr>
              <a:spLocks noChangeArrowheads="1"/>
            </p:cNvSpPr>
            <p:nvPr/>
          </p:nvSpPr>
          <p:spPr bwMode="auto">
            <a:xfrm>
              <a:off x="2657" y="2047"/>
              <a:ext cx="70" cy="46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8" name="Line 148"/>
            <p:cNvSpPr>
              <a:spLocks noChangeShapeType="1"/>
            </p:cNvSpPr>
            <p:nvPr/>
          </p:nvSpPr>
          <p:spPr bwMode="auto">
            <a:xfrm>
              <a:off x="2075" y="1342"/>
              <a:ext cx="174" cy="0"/>
            </a:xfrm>
            <a:prstGeom prst="line">
              <a:avLst/>
            </a:prstGeom>
            <a:noFill/>
            <a:ln w="2857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9" name="Oval 149"/>
            <p:cNvSpPr>
              <a:spLocks noChangeArrowheads="1"/>
            </p:cNvSpPr>
            <p:nvPr/>
          </p:nvSpPr>
          <p:spPr bwMode="auto">
            <a:xfrm>
              <a:off x="2129" y="1320"/>
              <a:ext cx="60" cy="39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rgbClr val="FF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0" name="Rectangle 150"/>
            <p:cNvSpPr>
              <a:spLocks noChangeArrowheads="1"/>
            </p:cNvSpPr>
            <p:nvPr/>
          </p:nvSpPr>
          <p:spPr bwMode="auto">
            <a:xfrm>
              <a:off x="2275" y="1303"/>
              <a:ext cx="80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DA</a:t>
              </a:r>
            </a:p>
          </p:txBody>
        </p:sp>
        <p:sp>
          <p:nvSpPr>
            <p:cNvPr id="157" name="Rectangle 157"/>
            <p:cNvSpPr>
              <a:spLocks noChangeArrowheads="1"/>
            </p:cNvSpPr>
            <p:nvPr/>
          </p:nvSpPr>
          <p:spPr bwMode="auto">
            <a:xfrm>
              <a:off x="897" y="879"/>
              <a:ext cx="276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latin typeface="Times New Roman" pitchFamily="18" charset="0"/>
                  <a:cs typeface="Arial" charset="0"/>
                </a:rPr>
                <a:t>Accumbens</a:t>
              </a:r>
            </a:p>
          </p:txBody>
        </p:sp>
      </p:grpSp>
      <p:sp>
        <p:nvSpPr>
          <p:cNvPr id="158" name="Text Box 158"/>
          <p:cNvSpPr txBox="1">
            <a:spLocks noChangeArrowheads="1"/>
          </p:cNvSpPr>
          <p:nvPr/>
        </p:nvSpPr>
        <p:spPr bwMode="auto">
          <a:xfrm>
            <a:off x="2866405" y="425162"/>
            <a:ext cx="45675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4400" b="1" dirty="0" err="1">
                <a:latin typeface="Times New Roman" pitchFamily="18" charset="0"/>
                <a:cs typeface="Arial" charset="0"/>
              </a:rPr>
              <a:t>Amphetamin</a:t>
            </a:r>
            <a:endParaRPr lang="en-US" sz="4400" b="1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89" name="Picture 179" descr="white ni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9775" y="6511925"/>
            <a:ext cx="642938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2366755" y="1583795"/>
            <a:ext cx="59055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151575" y="728846"/>
            <a:ext cx="61206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3200" b="0" dirty="0"/>
              <a:t>Det bør i lytte til på YouTube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1871700" y="2168860"/>
            <a:ext cx="680731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do our brains get addicted?</a:t>
            </a:r>
          </a:p>
          <a:p>
            <a:endParaRPr lang="en-US" dirty="0"/>
          </a:p>
          <a:p>
            <a:r>
              <a:rPr lang="en-US" dirty="0"/>
              <a:t>Everything You Think</a:t>
            </a:r>
            <a:r>
              <a:rPr lang="en-US" b="0" dirty="0"/>
              <a:t> </a:t>
            </a:r>
            <a:r>
              <a:rPr lang="en-US" dirty="0"/>
              <a:t>You Know About </a:t>
            </a:r>
          </a:p>
          <a:p>
            <a:r>
              <a:rPr lang="en-US" dirty="0"/>
              <a:t>                                            Addiction is Wrong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r>
              <a:rPr lang="en-US" dirty="0"/>
              <a:t>What makes a good life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3357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ige forbindelse 2"/>
          <p:cNvCxnSpPr/>
          <p:nvPr/>
        </p:nvCxnSpPr>
        <p:spPr>
          <a:xfrm>
            <a:off x="428596" y="1000108"/>
            <a:ext cx="8429684" cy="0"/>
          </a:xfrm>
          <a:prstGeom prst="line">
            <a:avLst/>
          </a:prstGeom>
          <a:ln>
            <a:solidFill>
              <a:schemeClr val="bg1"/>
            </a:solidFill>
            <a:headEnd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ge forbindelse 3"/>
          <p:cNvCxnSpPr/>
          <p:nvPr/>
        </p:nvCxnSpPr>
        <p:spPr>
          <a:xfrm>
            <a:off x="428596" y="6429396"/>
            <a:ext cx="8429684" cy="0"/>
          </a:xfrm>
          <a:prstGeom prst="line">
            <a:avLst/>
          </a:prstGeom>
          <a:ln>
            <a:solidFill>
              <a:schemeClr val="bg1"/>
            </a:solidFill>
            <a:headEnd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boks 4"/>
          <p:cNvSpPr txBox="1"/>
          <p:nvPr/>
        </p:nvSpPr>
        <p:spPr>
          <a:xfrm>
            <a:off x="1928794" y="214290"/>
            <a:ext cx="678661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2013" indent="-741363">
              <a:lnSpc>
                <a:spcPct val="90000"/>
              </a:lnSpc>
            </a:pPr>
            <a:r>
              <a:rPr lang="da-DK" dirty="0"/>
              <a:t>Afhængighed er som andre sygdomme</a:t>
            </a: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714348" y="1142984"/>
            <a:ext cx="81439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33613" lvl="3" indent="-741363">
              <a:lnSpc>
                <a:spcPct val="90000"/>
              </a:lnSpc>
              <a:buFont typeface="Arial" pitchFamily="34" charset="0"/>
              <a:buChar char="•"/>
            </a:pPr>
            <a:r>
              <a:rPr lang="da-DK" sz="2000" dirty="0"/>
              <a:t>Det kan forebygges </a:t>
            </a:r>
          </a:p>
          <a:p>
            <a:pPr marL="2233613" lvl="3" indent="-741363">
              <a:lnSpc>
                <a:spcPct val="90000"/>
              </a:lnSpc>
              <a:buFont typeface="Arial" pitchFamily="34" charset="0"/>
              <a:buChar char="•"/>
            </a:pPr>
            <a:r>
              <a:rPr lang="da-DK" sz="2000" dirty="0"/>
              <a:t>Det kan behandles</a:t>
            </a:r>
          </a:p>
          <a:p>
            <a:pPr marL="2233613" lvl="3" indent="-741363">
              <a:lnSpc>
                <a:spcPct val="90000"/>
              </a:lnSpc>
              <a:buFont typeface="Arial" pitchFamily="34" charset="0"/>
              <a:buChar char="•"/>
            </a:pPr>
            <a:r>
              <a:rPr lang="da-DK" sz="2000" dirty="0"/>
              <a:t>Der ses ændre i biologiske forhold </a:t>
            </a:r>
          </a:p>
          <a:p>
            <a:pPr marL="2233613" lvl="3" indent="-741363">
              <a:lnSpc>
                <a:spcPct val="90000"/>
              </a:lnSpc>
              <a:buFont typeface="Arial" pitchFamily="34" charset="0"/>
              <a:buChar char="•"/>
            </a:pPr>
            <a:r>
              <a:rPr lang="da-DK" sz="2000" dirty="0"/>
              <a:t>Hvis ubehandlet kan det vare hele livet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23528" y="2636912"/>
            <a:ext cx="8447088" cy="2669123"/>
            <a:chOff x="237" y="1837"/>
            <a:chExt cx="5321" cy="1581"/>
          </a:xfrm>
        </p:grpSpPr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851" y="2291"/>
              <a:ext cx="116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a-DK" sz="1600" b="1">
                <a:latin typeface="Times" pitchFamily="18" charset="0"/>
                <a:ea typeface="Osaka" pitchFamily="48" charset="-128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985" y="2455"/>
              <a:ext cx="28" cy="25"/>
            </a:xfrm>
            <a:custGeom>
              <a:avLst/>
              <a:gdLst>
                <a:gd name="T0" fmla="*/ 11 w 35"/>
                <a:gd name="T1" fmla="*/ 0 h 31"/>
                <a:gd name="T2" fmla="*/ 5 w 35"/>
                <a:gd name="T3" fmla="*/ 3 h 31"/>
                <a:gd name="T4" fmla="*/ 4 w 35"/>
                <a:gd name="T5" fmla="*/ 13 h 31"/>
                <a:gd name="T6" fmla="*/ 11 w 3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31"/>
                <a:gd name="T14" fmla="*/ 35 w 35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31">
                  <a:moveTo>
                    <a:pt x="29" y="0"/>
                  </a:moveTo>
                  <a:cubicBezTo>
                    <a:pt x="15" y="5"/>
                    <a:pt x="21" y="2"/>
                    <a:pt x="11" y="8"/>
                  </a:cubicBezTo>
                  <a:cubicBezTo>
                    <a:pt x="6" y="22"/>
                    <a:pt x="0" y="25"/>
                    <a:pt x="10" y="31"/>
                  </a:cubicBezTo>
                  <a:cubicBezTo>
                    <a:pt x="23" y="29"/>
                    <a:pt x="35" y="13"/>
                    <a:pt x="29" y="0"/>
                  </a:cubicBezTo>
                  <a:close/>
                </a:path>
              </a:pathLst>
            </a:custGeom>
            <a:solidFill>
              <a:srgbClr val="0000FF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 sz="1800"/>
            </a:p>
          </p:txBody>
        </p:sp>
        <p:sp>
          <p:nvSpPr>
            <p:cNvPr id="10" name="Text Box 26"/>
            <p:cNvSpPr txBox="1">
              <a:spLocks noChangeArrowheads="1"/>
            </p:cNvSpPr>
            <p:nvPr/>
          </p:nvSpPr>
          <p:spPr bwMode="auto">
            <a:xfrm>
              <a:off x="545" y="1837"/>
              <a:ext cx="1635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800">
                  <a:ea typeface="Osaka" pitchFamily="48" charset="-128"/>
                </a:rPr>
                <a:t>Nedsat metabolisme</a:t>
              </a:r>
            </a:p>
            <a:p>
              <a:pPr algn="ctr">
                <a:lnSpc>
                  <a:spcPct val="85000"/>
                </a:lnSpc>
              </a:pPr>
              <a:r>
                <a:rPr lang="en-US" sz="1800">
                  <a:ea typeface="Osaka" pitchFamily="48" charset="-128"/>
                </a:rPr>
                <a:t>hos alkoholmisbruger</a:t>
              </a:r>
            </a:p>
          </p:txBody>
        </p:sp>
        <p:pic>
          <p:nvPicPr>
            <p:cNvPr id="12" name="Picture 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90" y="2218"/>
              <a:ext cx="216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7" y="2218"/>
              <a:ext cx="1068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4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97" y="2218"/>
              <a:ext cx="1056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3"/>
            <p:cNvPicPr>
              <a:picLocks noChangeAspect="1" noChangeArrowheads="1"/>
            </p:cNvPicPr>
            <p:nvPr/>
          </p:nvPicPr>
          <p:blipFill>
            <a:blip r:embed="rId6" cstate="print"/>
            <a:srcRect l="3999" r="3999"/>
            <a:stretch>
              <a:fillRect/>
            </a:stretch>
          </p:blipFill>
          <p:spPr bwMode="auto">
            <a:xfrm>
              <a:off x="3252" y="2218"/>
              <a:ext cx="1140" cy="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4"/>
            <p:cNvPicPr>
              <a:picLocks noChangeAspect="1" noChangeArrowheads="1"/>
            </p:cNvPicPr>
            <p:nvPr/>
          </p:nvPicPr>
          <p:blipFill>
            <a:blip r:embed="rId7" cstate="print"/>
            <a:srcRect l="5302" r="7208"/>
            <a:stretch>
              <a:fillRect/>
            </a:stretch>
          </p:blipFill>
          <p:spPr bwMode="auto">
            <a:xfrm>
              <a:off x="4467" y="2218"/>
              <a:ext cx="1091" cy="1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kstboks 17"/>
          <p:cNvSpPr txBox="1"/>
          <p:nvPr/>
        </p:nvSpPr>
        <p:spPr>
          <a:xfrm>
            <a:off x="714348" y="5286388"/>
            <a:ext cx="8643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Rask                     Alkoholmisbruger                     Rask                      </a:t>
            </a:r>
            <a:r>
              <a:rPr lang="da-DK" sz="1600" dirty="0" err="1"/>
              <a:t>Hjertepatien</a:t>
            </a:r>
            <a:r>
              <a:rPr lang="da-DK" sz="1600" dirty="0"/>
              <a:t>           </a:t>
            </a: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5698525" y="2753925"/>
            <a:ext cx="2428870" cy="56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>
                <a:ea typeface="Osaka" pitchFamily="48" charset="-128"/>
              </a:rPr>
              <a:t>Nedsat metabolisme</a:t>
            </a:r>
          </a:p>
          <a:p>
            <a:pPr algn="ctr">
              <a:lnSpc>
                <a:spcPct val="85000"/>
              </a:lnSpc>
            </a:pPr>
            <a:r>
              <a:rPr lang="en-US" sz="1800">
                <a:ea typeface="Osaka" pitchFamily="48" charset="-128"/>
              </a:rPr>
              <a:t>hos hjertepatient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51" name="Text Box 3"/>
          <p:cNvSpPr txBox="1">
            <a:spLocks noChangeArrowheads="1"/>
          </p:cNvSpPr>
          <p:nvPr/>
        </p:nvSpPr>
        <p:spPr bwMode="auto">
          <a:xfrm>
            <a:off x="4076700" y="368300"/>
            <a:ext cx="4321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sz="3200"/>
              <a:t>Dopamin</a:t>
            </a:r>
          </a:p>
        </p:txBody>
      </p:sp>
      <p:sp>
        <p:nvSpPr>
          <p:cNvPr id="262152" name="Line 4"/>
          <p:cNvSpPr>
            <a:spLocks noChangeShapeType="1"/>
          </p:cNvSpPr>
          <p:nvPr/>
        </p:nvSpPr>
        <p:spPr bwMode="auto">
          <a:xfrm>
            <a:off x="2411413" y="1223963"/>
            <a:ext cx="64611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62153" name="Text Box 7"/>
          <p:cNvSpPr txBox="1">
            <a:spLocks noChangeArrowheads="1"/>
          </p:cNvSpPr>
          <p:nvPr/>
        </p:nvSpPr>
        <p:spPr bwMode="auto">
          <a:xfrm>
            <a:off x="1075168" y="2348880"/>
            <a:ext cx="764824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a-DK" sz="3600" dirty="0"/>
              <a:t>Skizofrene har for meget </a:t>
            </a:r>
            <a:r>
              <a:rPr lang="da-DK" sz="3600" dirty="0" err="1"/>
              <a:t>dopamin</a:t>
            </a:r>
            <a:endParaRPr lang="da-DK" sz="3600" dirty="0"/>
          </a:p>
          <a:p>
            <a:pPr algn="ctr"/>
            <a:r>
              <a:rPr lang="da-DK" sz="3600" dirty="0"/>
              <a:t> aktivitet i en særlig del hjernen</a:t>
            </a:r>
          </a:p>
          <a:p>
            <a:pPr algn="ctr"/>
            <a:endParaRPr lang="da-DK" sz="3600" dirty="0"/>
          </a:p>
          <a:p>
            <a:pPr algn="ctr"/>
            <a:endParaRPr lang="da-DK" sz="3600" dirty="0"/>
          </a:p>
          <a:p>
            <a:pPr algn="ctr"/>
            <a:r>
              <a:rPr lang="da-DK" sz="3600" dirty="0"/>
              <a:t>Det er denne overaktivitet af </a:t>
            </a:r>
          </a:p>
          <a:p>
            <a:pPr algn="ctr"/>
            <a:r>
              <a:rPr lang="da-DK" sz="3600" dirty="0" err="1"/>
              <a:t>Dopamin</a:t>
            </a:r>
            <a:r>
              <a:rPr lang="da-DK" sz="3600" dirty="0"/>
              <a:t> </a:t>
            </a:r>
          </a:p>
          <a:p>
            <a:pPr algn="ctr"/>
            <a:r>
              <a:rPr lang="da-DK" sz="3600" dirty="0"/>
              <a:t>der udløser positiv symptomer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2051050" y="323850"/>
            <a:ext cx="51863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4400"/>
              <a:t>Positiv symptomer</a:t>
            </a:r>
          </a:p>
        </p:txBody>
      </p:sp>
      <p:sp>
        <p:nvSpPr>
          <p:cNvPr id="235524" name="Line 4"/>
          <p:cNvSpPr>
            <a:spLocks noChangeShapeType="1"/>
          </p:cNvSpPr>
          <p:nvPr/>
        </p:nvSpPr>
        <p:spPr bwMode="auto">
          <a:xfrm>
            <a:off x="1331913" y="1268413"/>
            <a:ext cx="6705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35525" name="Text Box 5"/>
          <p:cNvSpPr txBox="1">
            <a:spLocks noChangeArrowheads="1"/>
          </p:cNvSpPr>
          <p:nvPr/>
        </p:nvSpPr>
        <p:spPr bwMode="auto">
          <a:xfrm>
            <a:off x="1601788" y="1808163"/>
            <a:ext cx="5806398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/>
              <a:t>Syns og høre hallucinationer</a:t>
            </a:r>
          </a:p>
          <a:p>
            <a:endParaRPr lang="da-DK" sz="3200"/>
          </a:p>
          <a:p>
            <a:r>
              <a:rPr lang="da-DK" sz="3200"/>
              <a:t>Vrangforestillinger</a:t>
            </a:r>
          </a:p>
          <a:p>
            <a:endParaRPr lang="da-DK" sz="3200"/>
          </a:p>
          <a:p>
            <a:r>
              <a:rPr lang="da-DK" sz="3200"/>
              <a:t>Tankeforstyrrelser</a:t>
            </a:r>
          </a:p>
          <a:p>
            <a:endParaRPr lang="da-DK" sz="3200"/>
          </a:p>
          <a:p>
            <a:r>
              <a:rPr lang="da-DK" sz="3200"/>
              <a:t>Megalomane symptomer</a:t>
            </a:r>
          </a:p>
          <a:p>
            <a:endParaRPr lang="da-DK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3086100" y="368300"/>
            <a:ext cx="52165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4400"/>
              <a:t>Negativsymptomer</a:t>
            </a:r>
          </a:p>
        </p:txBody>
      </p:sp>
      <p:pic>
        <p:nvPicPr>
          <p:cNvPr id="194564" name="Picture 4" descr="valmue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368300"/>
            <a:ext cx="1260475" cy="1754188"/>
          </a:xfrm>
          <a:prstGeom prst="rect">
            <a:avLst/>
          </a:prstGeom>
          <a:noFill/>
        </p:spPr>
      </p:pic>
      <p:sp>
        <p:nvSpPr>
          <p:cNvPr id="194565" name="Line 5"/>
          <p:cNvSpPr>
            <a:spLocks noChangeShapeType="1"/>
          </p:cNvSpPr>
          <p:nvPr/>
        </p:nvSpPr>
        <p:spPr bwMode="auto">
          <a:xfrm>
            <a:off x="2141538" y="1223963"/>
            <a:ext cx="6705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1557338" y="1544638"/>
            <a:ext cx="3262432" cy="52629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/>
              <a:t>Kontakt – forringelse</a:t>
            </a:r>
          </a:p>
          <a:p>
            <a:endParaRPr lang="da-DK"/>
          </a:p>
          <a:p>
            <a:r>
              <a:rPr lang="da-DK"/>
              <a:t>Sproglig fattigdom</a:t>
            </a:r>
          </a:p>
          <a:p>
            <a:endParaRPr lang="da-DK"/>
          </a:p>
          <a:p>
            <a:r>
              <a:rPr lang="da-DK"/>
              <a:t>Affekt – affladning</a:t>
            </a:r>
          </a:p>
          <a:p>
            <a:endParaRPr lang="da-DK"/>
          </a:p>
          <a:p>
            <a:r>
              <a:rPr lang="da-DK"/>
              <a:t>Initiativløshed </a:t>
            </a:r>
          </a:p>
          <a:p>
            <a:endParaRPr lang="da-DK"/>
          </a:p>
          <a:p>
            <a:r>
              <a:rPr lang="da-DK"/>
              <a:t>Passivitet</a:t>
            </a:r>
          </a:p>
          <a:p>
            <a:endParaRPr lang="da-DK"/>
          </a:p>
          <a:p>
            <a:r>
              <a:rPr lang="da-DK"/>
              <a:t>Træghed</a:t>
            </a:r>
          </a:p>
          <a:p>
            <a:endParaRPr lang="da-DK"/>
          </a:p>
          <a:p>
            <a:r>
              <a:rPr lang="da-DK"/>
              <a:t>Sløvhed</a:t>
            </a:r>
          </a:p>
          <a:p>
            <a:endParaRPr lang="da-DK"/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5649913" y="3987800"/>
            <a:ext cx="184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a-DK"/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4862513" y="3114675"/>
            <a:ext cx="429919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None/>
            </a:pPr>
            <a:r>
              <a:rPr lang="da-DK"/>
              <a:t>Manglende fremskridt</a:t>
            </a:r>
          </a:p>
          <a:p>
            <a:pPr>
              <a:buClr>
                <a:srgbClr val="CC0000"/>
              </a:buClr>
              <a:buFont typeface="Wingdings" pitchFamily="2" charset="2"/>
              <a:buNone/>
            </a:pPr>
            <a:r>
              <a:rPr lang="da-DK"/>
              <a:t>      eller interesser</a:t>
            </a:r>
          </a:p>
          <a:p>
            <a:pPr>
              <a:buClr>
                <a:srgbClr val="CC0000"/>
              </a:buClr>
              <a:buFont typeface="Wingdings" pitchFamily="2" charset="2"/>
              <a:buNone/>
            </a:pPr>
            <a:endParaRPr lang="da-DK"/>
          </a:p>
          <a:p>
            <a:pPr>
              <a:buClr>
                <a:srgbClr val="CC0000"/>
              </a:buClr>
              <a:buFont typeface="Wingdings" pitchFamily="2" charset="2"/>
              <a:buNone/>
            </a:pPr>
            <a:r>
              <a:rPr lang="da-DK"/>
              <a:t>Tom eller formålsløs adfærd</a:t>
            </a:r>
          </a:p>
          <a:p>
            <a:pPr>
              <a:buClr>
                <a:srgbClr val="CC0000"/>
              </a:buClr>
              <a:buFont typeface="Wingdings" pitchFamily="2" charset="2"/>
              <a:buNone/>
            </a:pPr>
            <a:endParaRPr lang="da-DK"/>
          </a:p>
          <a:p>
            <a:pPr>
              <a:buClr>
                <a:srgbClr val="CC0000"/>
              </a:buClr>
              <a:buFont typeface="Wingdings" pitchFamily="2" charset="2"/>
              <a:buNone/>
            </a:pPr>
            <a:r>
              <a:rPr lang="da-DK"/>
              <a:t>Indsynken i sig selv</a:t>
            </a:r>
          </a:p>
          <a:p>
            <a:pPr>
              <a:buClr>
                <a:srgbClr val="CC0000"/>
              </a:buClr>
              <a:buFont typeface="Wingdings" pitchFamily="2" charset="2"/>
              <a:buNone/>
            </a:pPr>
            <a:endParaRPr lang="da-DK"/>
          </a:p>
          <a:p>
            <a:pPr>
              <a:buClr>
                <a:srgbClr val="CC0000"/>
              </a:buClr>
              <a:buFont typeface="Wingdings" pitchFamily="2" charset="2"/>
              <a:buNone/>
            </a:pPr>
            <a:r>
              <a:rPr lang="da-DK"/>
              <a:t>Social tilbagetrækning eller </a:t>
            </a:r>
          </a:p>
          <a:p>
            <a:pPr>
              <a:buClr>
                <a:srgbClr val="CC0000"/>
              </a:buClr>
              <a:buFont typeface="Wingdings" pitchFamily="2" charset="2"/>
              <a:buNone/>
            </a:pPr>
            <a:r>
              <a:rPr lang="da-DK"/>
              <a:t>       ensomhedssøgen</a:t>
            </a:r>
          </a:p>
          <a:p>
            <a:endParaRPr lang="da-DK" b="0"/>
          </a:p>
        </p:txBody>
      </p:sp>
      <p:sp>
        <p:nvSpPr>
          <p:cNvPr id="194569" name="Line 9"/>
          <p:cNvSpPr>
            <a:spLocks noChangeShapeType="1"/>
          </p:cNvSpPr>
          <p:nvPr/>
        </p:nvSpPr>
        <p:spPr bwMode="auto">
          <a:xfrm flipV="1">
            <a:off x="3851275" y="1763713"/>
            <a:ext cx="1304925" cy="4456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Line 3"/>
          <p:cNvSpPr>
            <a:spLocks noChangeShapeType="1"/>
          </p:cNvSpPr>
          <p:nvPr/>
        </p:nvSpPr>
        <p:spPr bwMode="auto">
          <a:xfrm>
            <a:off x="2141538" y="1223963"/>
            <a:ext cx="6705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2771775" y="503238"/>
            <a:ext cx="5322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/>
              <a:t>Medicin brugt i psykiatrien</a:t>
            </a:r>
          </a:p>
        </p:txBody>
      </p:sp>
      <p:sp>
        <p:nvSpPr>
          <p:cNvPr id="258053" name="Text Box 5"/>
          <p:cNvSpPr txBox="1">
            <a:spLocks noChangeArrowheads="1"/>
          </p:cNvSpPr>
          <p:nvPr/>
        </p:nvSpPr>
        <p:spPr bwMode="auto">
          <a:xfrm>
            <a:off x="1255713" y="1808163"/>
            <a:ext cx="796404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da-DK" sz="3200" dirty="0"/>
              <a:t>   Benzodiazepiner </a:t>
            </a:r>
            <a:r>
              <a:rPr lang="da-DK" sz="2000" dirty="0"/>
              <a:t>angst, beroligende</a:t>
            </a:r>
          </a:p>
          <a:p>
            <a:pPr marL="342900" indent="-342900"/>
            <a:r>
              <a:rPr lang="da-DK" dirty="0"/>
              <a:t>          	</a:t>
            </a:r>
            <a:r>
              <a:rPr lang="da-DK" dirty="0" err="1"/>
              <a:t>stesolid</a:t>
            </a:r>
            <a:r>
              <a:rPr lang="da-DK" dirty="0"/>
              <a:t>, </a:t>
            </a:r>
            <a:r>
              <a:rPr lang="da-DK" dirty="0" err="1"/>
              <a:t>nitrazepam</a:t>
            </a:r>
            <a:r>
              <a:rPr lang="da-DK" dirty="0"/>
              <a:t>, </a:t>
            </a:r>
            <a:r>
              <a:rPr lang="da-DK" dirty="0" err="1"/>
              <a:t>oxazepam</a:t>
            </a:r>
            <a:r>
              <a:rPr lang="da-DK" dirty="0"/>
              <a:t>, </a:t>
            </a:r>
            <a:r>
              <a:rPr lang="da-DK" dirty="0" err="1"/>
              <a:t>rohypnol</a:t>
            </a:r>
            <a:endParaRPr lang="da-DK" dirty="0"/>
          </a:p>
          <a:p>
            <a:pPr marL="342900" indent="-342900"/>
            <a:endParaRPr lang="da-DK" sz="3200" dirty="0"/>
          </a:p>
          <a:p>
            <a:pPr marL="342900" indent="-342900"/>
            <a:r>
              <a:rPr lang="da-DK" sz="3200" dirty="0"/>
              <a:t>2.   </a:t>
            </a:r>
            <a:r>
              <a:rPr lang="da-DK" sz="3200" dirty="0" err="1"/>
              <a:t>Antidepressiva</a:t>
            </a:r>
            <a:r>
              <a:rPr lang="da-DK" sz="3200" dirty="0"/>
              <a:t>  </a:t>
            </a:r>
            <a:r>
              <a:rPr lang="da-DK" sz="2000" dirty="0"/>
              <a:t>(lykkepiller)</a:t>
            </a:r>
          </a:p>
          <a:p>
            <a:pPr marL="342900" indent="-342900"/>
            <a:r>
              <a:rPr lang="da-DK" dirty="0"/>
              <a:t>		</a:t>
            </a:r>
            <a:r>
              <a:rPr lang="da-DK" dirty="0" err="1"/>
              <a:t>Cipramil</a:t>
            </a:r>
            <a:r>
              <a:rPr lang="da-DK" dirty="0"/>
              <a:t>, </a:t>
            </a:r>
            <a:r>
              <a:rPr lang="da-DK" dirty="0" err="1"/>
              <a:t>Fontex</a:t>
            </a:r>
            <a:r>
              <a:rPr lang="da-DK" dirty="0"/>
              <a:t>, </a:t>
            </a:r>
            <a:r>
              <a:rPr lang="da-DK" dirty="0" err="1"/>
              <a:t>Seroxat</a:t>
            </a:r>
            <a:r>
              <a:rPr lang="da-DK" dirty="0"/>
              <a:t>, </a:t>
            </a:r>
            <a:r>
              <a:rPr lang="da-DK" dirty="0" err="1"/>
              <a:t>Zoloft</a:t>
            </a:r>
            <a:endParaRPr lang="da-DK" dirty="0"/>
          </a:p>
          <a:p>
            <a:pPr marL="342900" indent="-342900"/>
            <a:endParaRPr lang="da-DK" dirty="0"/>
          </a:p>
          <a:p>
            <a:pPr marL="342900" indent="-342900">
              <a:buFontTx/>
              <a:buAutoNum type="arabicPeriod" startAt="3"/>
            </a:pPr>
            <a:r>
              <a:rPr lang="da-DK" sz="3200" dirty="0"/>
              <a:t>   </a:t>
            </a:r>
            <a:r>
              <a:rPr lang="da-DK" sz="3200" dirty="0" err="1"/>
              <a:t>Neuroleptika</a:t>
            </a:r>
            <a:r>
              <a:rPr lang="da-DK" sz="3200" dirty="0"/>
              <a:t>  </a:t>
            </a:r>
            <a:r>
              <a:rPr lang="da-DK" sz="2000" dirty="0"/>
              <a:t>psykotisk symptomer</a:t>
            </a:r>
          </a:p>
          <a:p>
            <a:pPr marL="342900" indent="-342900"/>
            <a:r>
              <a:rPr lang="da-DK" dirty="0"/>
              <a:t>       	</a:t>
            </a:r>
            <a:r>
              <a:rPr lang="da-DK" dirty="0" err="1"/>
              <a:t>serenase</a:t>
            </a:r>
            <a:r>
              <a:rPr lang="da-DK" dirty="0"/>
              <a:t>,  </a:t>
            </a:r>
            <a:r>
              <a:rPr lang="da-DK" dirty="0" err="1"/>
              <a:t>risperdal</a:t>
            </a:r>
            <a:r>
              <a:rPr lang="da-DK" dirty="0"/>
              <a:t>, </a:t>
            </a:r>
            <a:r>
              <a:rPr lang="da-DK" dirty="0" err="1"/>
              <a:t>zyprexa</a:t>
            </a:r>
            <a:r>
              <a:rPr lang="da-DK" dirty="0"/>
              <a:t>, </a:t>
            </a:r>
            <a:r>
              <a:rPr lang="da-DK" dirty="0" err="1"/>
              <a:t>cisordinol</a:t>
            </a:r>
            <a:r>
              <a:rPr lang="da-DK" dirty="0"/>
              <a:t>, </a:t>
            </a:r>
            <a:r>
              <a:rPr lang="da-DK" dirty="0" err="1"/>
              <a:t>truxal</a:t>
            </a:r>
            <a:endParaRPr lang="da-DK" dirty="0"/>
          </a:p>
          <a:p>
            <a:pPr marL="342900" indent="-342900"/>
            <a:r>
              <a:rPr lang="da-DK" dirty="0"/>
              <a:t>		</a:t>
            </a:r>
            <a:r>
              <a:rPr lang="da-DK" dirty="0" err="1"/>
              <a:t>seroquel</a:t>
            </a:r>
            <a:r>
              <a:rPr lang="da-DK" dirty="0"/>
              <a:t>, </a:t>
            </a:r>
            <a:r>
              <a:rPr lang="da-DK" dirty="0" err="1"/>
              <a:t>solian</a:t>
            </a:r>
            <a:r>
              <a:rPr lang="da-DK" dirty="0"/>
              <a:t>. 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9491" name="Object 3"/>
          <p:cNvGraphicFramePr>
            <a:graphicFrameLocks noChangeAspect="1"/>
          </p:cNvGraphicFramePr>
          <p:nvPr/>
        </p:nvGraphicFramePr>
        <p:xfrm>
          <a:off x="3402013" y="233363"/>
          <a:ext cx="4905375" cy="662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481" name="Image" r:id="rId3" imgW="5130159" imgH="7098413" progId="">
                  <p:embed/>
                </p:oleObj>
              </mc:Choice>
              <mc:Fallback>
                <p:oleObj name="Image" r:id="rId3" imgW="5130159" imgH="709841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2013" y="233363"/>
                        <a:ext cx="4905375" cy="662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9492" name="Rectangle 4"/>
          <p:cNvSpPr>
            <a:spLocks noChangeArrowheads="1"/>
          </p:cNvSpPr>
          <p:nvPr/>
        </p:nvSpPr>
        <p:spPr bwMode="auto">
          <a:xfrm>
            <a:off x="296863" y="1449388"/>
            <a:ext cx="2925762" cy="855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a-DK" sz="1800" b="0" dirty="0"/>
          </a:p>
          <a:p>
            <a:pPr algn="ctr"/>
            <a:r>
              <a:rPr lang="da-DK" sz="1800" b="0" dirty="0"/>
              <a:t>Rusmidler øger aktiviteten </a:t>
            </a:r>
          </a:p>
          <a:p>
            <a:pPr algn="ctr"/>
            <a:r>
              <a:rPr lang="da-DK" sz="1800" b="0" dirty="0"/>
              <a:t>af      DOPAMIN</a:t>
            </a:r>
          </a:p>
          <a:p>
            <a:pPr algn="ctr"/>
            <a:endParaRPr lang="da-DK" sz="1800" b="0" dirty="0"/>
          </a:p>
        </p:txBody>
      </p:sp>
      <p:sp>
        <p:nvSpPr>
          <p:cNvPr id="319493" name="Rectangle 5"/>
          <p:cNvSpPr>
            <a:spLocks noChangeArrowheads="1"/>
          </p:cNvSpPr>
          <p:nvPr/>
        </p:nvSpPr>
        <p:spPr bwMode="auto">
          <a:xfrm>
            <a:off x="89235" y="3743325"/>
            <a:ext cx="3222625" cy="85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a-DK" sz="1800" b="0" dirty="0"/>
          </a:p>
          <a:p>
            <a:pPr algn="ctr"/>
            <a:r>
              <a:rPr lang="da-DK" sz="1800" b="0" dirty="0" err="1"/>
              <a:t>Neuroleptica</a:t>
            </a:r>
            <a:r>
              <a:rPr lang="da-DK" sz="1800" b="0" dirty="0"/>
              <a:t> bloker aktiviteten</a:t>
            </a:r>
          </a:p>
          <a:p>
            <a:pPr algn="ctr"/>
            <a:r>
              <a:rPr lang="da-DK" sz="1800" b="0" dirty="0"/>
              <a:t>af      DOPAMIN</a:t>
            </a:r>
          </a:p>
          <a:p>
            <a:pPr algn="ctr"/>
            <a:endParaRPr lang="da-DK" sz="1800" b="0" dirty="0"/>
          </a:p>
        </p:txBody>
      </p:sp>
      <p:sp>
        <p:nvSpPr>
          <p:cNvPr id="319494" name="AutoShape 6"/>
          <p:cNvSpPr>
            <a:spLocks noChangeArrowheads="1"/>
          </p:cNvSpPr>
          <p:nvPr/>
        </p:nvSpPr>
        <p:spPr bwMode="auto">
          <a:xfrm>
            <a:off x="1511300" y="2528888"/>
            <a:ext cx="628650" cy="990600"/>
          </a:xfrm>
          <a:prstGeom prst="upDownArrow">
            <a:avLst>
              <a:gd name="adj1" fmla="val 50000"/>
              <a:gd name="adj2" fmla="val 3151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5" name="Picture 3" descr="valmued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510" y="227907"/>
            <a:ext cx="1260475" cy="1754188"/>
          </a:xfrm>
          <a:prstGeom prst="rect">
            <a:avLst/>
          </a:prstGeom>
          <a:noFill/>
        </p:spPr>
      </p:pic>
      <p:sp>
        <p:nvSpPr>
          <p:cNvPr id="192516" name="Line 4"/>
          <p:cNvSpPr>
            <a:spLocks noChangeShapeType="1"/>
          </p:cNvSpPr>
          <p:nvPr/>
        </p:nvSpPr>
        <p:spPr bwMode="auto">
          <a:xfrm>
            <a:off x="2141538" y="1223963"/>
            <a:ext cx="6705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2079245" y="1342926"/>
            <a:ext cx="7064755" cy="550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 b="0" dirty="0"/>
              <a:t>Frontale </a:t>
            </a:r>
            <a:r>
              <a:rPr lang="da-DK" sz="3200" b="0" dirty="0" err="1"/>
              <a:t>cortex</a:t>
            </a:r>
            <a:r>
              <a:rPr lang="da-DK" sz="3200" b="0" dirty="0"/>
              <a:t> = </a:t>
            </a:r>
          </a:p>
          <a:p>
            <a:r>
              <a:rPr lang="da-DK" sz="3200" b="0" dirty="0"/>
              <a:t>		følelseslivet</a:t>
            </a:r>
          </a:p>
          <a:p>
            <a:endParaRPr lang="da-DK" sz="3200" b="0" dirty="0"/>
          </a:p>
          <a:p>
            <a:r>
              <a:rPr lang="da-DK" sz="3200" b="0" dirty="0" err="1"/>
              <a:t>Limbiske</a:t>
            </a:r>
            <a:r>
              <a:rPr lang="da-DK" sz="3200" b="0" dirty="0"/>
              <a:t> system = </a:t>
            </a:r>
          </a:p>
          <a:p>
            <a:r>
              <a:rPr lang="da-DK" sz="3200" b="0" dirty="0"/>
              <a:t>		psykotiske symptomer </a:t>
            </a:r>
          </a:p>
          <a:p>
            <a:endParaRPr lang="da-DK" sz="3200" b="0" dirty="0"/>
          </a:p>
          <a:p>
            <a:r>
              <a:rPr lang="da-DK" sz="3200" b="0" dirty="0"/>
              <a:t>Belønnings centeret </a:t>
            </a:r>
            <a:r>
              <a:rPr lang="da-DK" b="0" dirty="0"/>
              <a:t>= </a:t>
            </a:r>
          </a:p>
          <a:p>
            <a:r>
              <a:rPr lang="da-DK" b="0" dirty="0"/>
              <a:t>		</a:t>
            </a:r>
            <a:r>
              <a:rPr lang="da-DK" sz="3200" b="0" dirty="0" err="1"/>
              <a:t>rusmiddelafhængighed</a:t>
            </a:r>
            <a:endParaRPr lang="da-DK" sz="3200" b="0" dirty="0"/>
          </a:p>
          <a:p>
            <a:endParaRPr lang="da-DK" sz="3200" b="0" dirty="0"/>
          </a:p>
          <a:p>
            <a:r>
              <a:rPr lang="da-DK" sz="3200" b="0" dirty="0" err="1"/>
              <a:t>Substantia</a:t>
            </a:r>
            <a:r>
              <a:rPr lang="da-DK" sz="3200" b="0" dirty="0"/>
              <a:t> </a:t>
            </a:r>
            <a:r>
              <a:rPr lang="da-DK" sz="3200" b="0" dirty="0" err="1"/>
              <a:t>nigra</a:t>
            </a:r>
            <a:endParaRPr lang="da-DK" sz="3200" b="0" dirty="0"/>
          </a:p>
          <a:p>
            <a:r>
              <a:rPr lang="da-DK" sz="3200" b="0" dirty="0"/>
              <a:t>		Koordinering af bevægelser</a:t>
            </a:r>
          </a:p>
        </p:txBody>
      </p:sp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2006715" y="458670"/>
            <a:ext cx="651973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dirty="0"/>
              <a:t>4 </a:t>
            </a:r>
            <a:r>
              <a:rPr lang="da-DK" sz="3600" dirty="0" err="1"/>
              <a:t>dopamin</a:t>
            </a:r>
            <a:r>
              <a:rPr lang="da-DK" sz="3600" dirty="0"/>
              <a:t> områder i hjernen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2141730" y="1313765"/>
            <a:ext cx="60007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>
          <a:xfrm>
            <a:off x="2231740" y="278650"/>
            <a:ext cx="52854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dirty="0">
                <a:latin typeface="+mj-lt"/>
                <a:ea typeface="+mj-ea"/>
                <a:cs typeface="+mj-cs"/>
              </a:rPr>
              <a:t>The Lancet, vol. 376, november 2010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Professor David</a:t>
            </a:r>
            <a:r>
              <a:rPr kumimoji="0" lang="da-DK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Nutt</a:t>
            </a:r>
            <a:endParaRPr kumimoji="0" lang="da-DK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Billede 10" descr="alcohol harm Lanc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540" y="1673870"/>
            <a:ext cx="8510299" cy="50404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8052914" cy="63907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Venstre klammeparentes 6"/>
          <p:cNvSpPr/>
          <p:nvPr/>
        </p:nvSpPr>
        <p:spPr bwMode="auto">
          <a:xfrm>
            <a:off x="4617005" y="548680"/>
            <a:ext cx="180020" cy="1575175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kstboks 7"/>
          <p:cNvSpPr txBox="1"/>
          <p:nvPr/>
        </p:nvSpPr>
        <p:spPr>
          <a:xfrm>
            <a:off x="3491880" y="1178750"/>
            <a:ext cx="1395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0" dirty="0"/>
              <a:t>Harm to </a:t>
            </a:r>
            <a:r>
              <a:rPr lang="da-DK" sz="1200" b="0" dirty="0" err="1"/>
              <a:t>users</a:t>
            </a:r>
            <a:endParaRPr lang="da-DK" sz="1200" b="0" dirty="0"/>
          </a:p>
        </p:txBody>
      </p:sp>
    </p:spTree>
    <p:extLst>
      <p:ext uri="{BB962C8B-B14F-4D97-AF65-F5344CB8AC3E}">
        <p14:creationId xmlns:p14="http://schemas.microsoft.com/office/powerpoint/2010/main" val="102824423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Line 4"/>
          <p:cNvSpPr>
            <a:spLocks noChangeShapeType="1"/>
          </p:cNvSpPr>
          <p:nvPr/>
        </p:nvSpPr>
        <p:spPr bwMode="auto">
          <a:xfrm flipV="1">
            <a:off x="1916705" y="965925"/>
            <a:ext cx="6955833" cy="1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F86031E0-8824-47E6-B693-0F5B4FC8B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900" y="261134"/>
            <a:ext cx="31503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3200" b="0" dirty="0"/>
              <a:t>Fuld anæstesi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0223DBB7-8A5F-45E2-8228-2BE8B41CD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070" y="1909113"/>
            <a:ext cx="6955833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a-DK" b="0" dirty="0"/>
              <a:t>Det er vigtigt ved fuld anæstesi isæt at spørge til brugen af:</a:t>
            </a:r>
          </a:p>
          <a:p>
            <a:pPr algn="ctr">
              <a:spcBef>
                <a:spcPct val="50000"/>
              </a:spcBef>
            </a:pPr>
            <a:r>
              <a:rPr lang="da-DK" sz="2000" b="0" dirty="0"/>
              <a:t>Kokain</a:t>
            </a:r>
          </a:p>
          <a:p>
            <a:pPr algn="ctr">
              <a:spcBef>
                <a:spcPct val="50000"/>
              </a:spcBef>
            </a:pPr>
            <a:r>
              <a:rPr lang="da-DK" sz="2000" b="0" dirty="0"/>
              <a:t>Amfetamin </a:t>
            </a:r>
          </a:p>
          <a:p>
            <a:pPr algn="ctr">
              <a:spcBef>
                <a:spcPct val="50000"/>
              </a:spcBef>
            </a:pPr>
            <a:r>
              <a:rPr lang="da-DK" sz="2000" b="0" dirty="0"/>
              <a:t>GHB</a:t>
            </a:r>
          </a:p>
          <a:p>
            <a:pPr algn="ctr">
              <a:spcBef>
                <a:spcPct val="50000"/>
              </a:spcBef>
            </a:pPr>
            <a:r>
              <a:rPr lang="da-DK" sz="2000" b="0" dirty="0"/>
              <a:t>Ketamin</a:t>
            </a:r>
          </a:p>
          <a:p>
            <a:pPr algn="ctr">
              <a:spcBef>
                <a:spcPct val="50000"/>
              </a:spcBef>
            </a:pPr>
            <a:r>
              <a:rPr lang="da-DK" sz="2000" b="0" dirty="0" err="1"/>
              <a:t>Benzodiacepiner</a:t>
            </a:r>
            <a:r>
              <a:rPr lang="da-DK" sz="2000" b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0575304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7772400" cy="722511"/>
          </a:xfrm>
        </p:spPr>
        <p:txBody>
          <a:bodyPr>
            <a:normAutofit/>
          </a:bodyPr>
          <a:lstStyle/>
          <a:p>
            <a:r>
              <a:rPr lang="da-DK" sz="3200" dirty="0">
                <a:solidFill>
                  <a:schemeClr val="tx1"/>
                </a:solidFill>
              </a:rPr>
              <a:t>  Rekreativt forbrug kontra afhængighed</a:t>
            </a:r>
          </a:p>
        </p:txBody>
      </p:sp>
      <p:sp>
        <p:nvSpPr>
          <p:cNvPr id="24" name="Undertitel 2"/>
          <p:cNvSpPr>
            <a:spLocks noGrp="1"/>
          </p:cNvSpPr>
          <p:nvPr>
            <p:ph type="subTitle" idx="1"/>
          </p:nvPr>
        </p:nvSpPr>
        <p:spPr>
          <a:xfrm>
            <a:off x="1826695" y="1493785"/>
            <a:ext cx="7056784" cy="1395155"/>
          </a:xfrm>
        </p:spPr>
        <p:txBody>
          <a:bodyPr>
            <a:normAutofit/>
          </a:bodyPr>
          <a:lstStyle/>
          <a:p>
            <a:pPr algn="l"/>
            <a:r>
              <a:rPr lang="da-DK" sz="2400" dirty="0"/>
              <a:t>Rekreativt  forbrug af illegale og legale rusmidler adskiller sig fra skadeligt forbrug / afhængighed  ved ikke nødvendigvis at medføre skader</a:t>
            </a:r>
          </a:p>
          <a:p>
            <a:endParaRPr lang="da-DK" sz="2400" dirty="0"/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655870814"/>
              </p:ext>
            </p:extLst>
          </p:nvPr>
        </p:nvGraphicFramePr>
        <p:xfrm>
          <a:off x="1524000" y="4077072"/>
          <a:ext cx="6096000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Tekstboks 28"/>
          <p:cNvSpPr txBox="1"/>
          <p:nvPr/>
        </p:nvSpPr>
        <p:spPr>
          <a:xfrm>
            <a:off x="7092280" y="443711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0" dirty="0"/>
              <a:t>Afhængighed</a:t>
            </a:r>
          </a:p>
        </p:txBody>
      </p:sp>
      <p:sp>
        <p:nvSpPr>
          <p:cNvPr id="30" name="Venstrepil 29"/>
          <p:cNvSpPr/>
          <p:nvPr/>
        </p:nvSpPr>
        <p:spPr>
          <a:xfrm>
            <a:off x="6444208" y="5085184"/>
            <a:ext cx="288032" cy="144016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179512" y="4077072"/>
            <a:ext cx="4032448" cy="17281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cxnSp>
        <p:nvCxnSpPr>
          <p:cNvPr id="36" name="Lige pilforbindelse 35"/>
          <p:cNvCxnSpPr/>
          <p:nvPr/>
        </p:nvCxnSpPr>
        <p:spPr>
          <a:xfrm>
            <a:off x="1331640" y="3501008"/>
            <a:ext cx="72008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boks 36"/>
          <p:cNvSpPr txBox="1"/>
          <p:nvPr/>
        </p:nvSpPr>
        <p:spPr>
          <a:xfrm>
            <a:off x="611560" y="306896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0" u="sng" dirty="0"/>
              <a:t>Målgruppe</a:t>
            </a:r>
          </a:p>
        </p:txBody>
      </p:sp>
      <p:sp>
        <p:nvSpPr>
          <p:cNvPr id="38" name="Tekstboks 37"/>
          <p:cNvSpPr txBox="1"/>
          <p:nvPr/>
        </p:nvSpPr>
        <p:spPr>
          <a:xfrm>
            <a:off x="3221850" y="5994285"/>
            <a:ext cx="3231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0" u="sng" dirty="0"/>
              <a:t>Formål med indsats</a:t>
            </a:r>
            <a:r>
              <a:rPr lang="da-DK" sz="2000" b="0" dirty="0"/>
              <a:t>: kontrolleret forbrug</a:t>
            </a:r>
          </a:p>
        </p:txBody>
      </p:sp>
      <p:cxnSp>
        <p:nvCxnSpPr>
          <p:cNvPr id="39" name="Lige pilforbindelse 38"/>
          <p:cNvCxnSpPr/>
          <p:nvPr/>
        </p:nvCxnSpPr>
        <p:spPr>
          <a:xfrm flipH="1" flipV="1">
            <a:off x="2843808" y="5445224"/>
            <a:ext cx="57606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boks 27"/>
          <p:cNvSpPr txBox="1"/>
          <p:nvPr/>
        </p:nvSpPr>
        <p:spPr>
          <a:xfrm>
            <a:off x="836584" y="4239090"/>
            <a:ext cx="2655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0" dirty="0"/>
              <a:t>Kontrolleret/rekreativt Forbrug</a:t>
            </a:r>
          </a:p>
        </p:txBody>
      </p:sp>
      <p:sp>
        <p:nvSpPr>
          <p:cNvPr id="40" name="Venstrepil 39"/>
          <p:cNvSpPr/>
          <p:nvPr/>
        </p:nvSpPr>
        <p:spPr>
          <a:xfrm>
            <a:off x="5292080" y="5085184"/>
            <a:ext cx="288032" cy="144016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41" name="Venstrepil 40"/>
          <p:cNvSpPr/>
          <p:nvPr/>
        </p:nvSpPr>
        <p:spPr>
          <a:xfrm>
            <a:off x="4283968" y="5085184"/>
            <a:ext cx="288032" cy="144016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42" name="Venstrepil 41"/>
          <p:cNvSpPr/>
          <p:nvPr/>
        </p:nvSpPr>
        <p:spPr>
          <a:xfrm>
            <a:off x="3275856" y="5085184"/>
            <a:ext cx="288032" cy="144016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43" name="Venstrepil 42"/>
          <p:cNvSpPr/>
          <p:nvPr/>
        </p:nvSpPr>
        <p:spPr>
          <a:xfrm>
            <a:off x="2051720" y="5085184"/>
            <a:ext cx="288032" cy="144016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44" name="Tekstboks 43"/>
          <p:cNvSpPr txBox="1"/>
          <p:nvPr/>
        </p:nvSpPr>
        <p:spPr>
          <a:xfrm>
            <a:off x="4112949" y="4464115"/>
            <a:ext cx="2169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0" dirty="0"/>
              <a:t>Skadeligt forbrug</a:t>
            </a: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2221895" y="998730"/>
            <a:ext cx="59055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r>
              <a:rPr lang="da-DK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78881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4572000" y="3969060"/>
          <a:ext cx="4226594" cy="2683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644" name="Image" r:id="rId3" imgW="1817604" imgH="1154506" progId="">
                  <p:embed/>
                </p:oleObj>
              </mc:Choice>
              <mc:Fallback>
                <p:oleObj name="Image" r:id="rId3" imgW="1817604" imgH="1154506" progId="">
                  <p:embed/>
                  <p:pic>
                    <p:nvPicPr>
                      <p:cNvPr id="2426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969060"/>
                        <a:ext cx="4226594" cy="2683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boks 7"/>
          <p:cNvSpPr txBox="1"/>
          <p:nvPr/>
        </p:nvSpPr>
        <p:spPr>
          <a:xfrm>
            <a:off x="566555" y="143635"/>
            <a:ext cx="742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                           Kokain   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41530" y="728700"/>
            <a:ext cx="85058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9" name="Tekstboks 8"/>
          <p:cNvSpPr txBox="1"/>
          <p:nvPr/>
        </p:nvSpPr>
        <p:spPr>
          <a:xfrm>
            <a:off x="656565" y="863715"/>
            <a:ext cx="73808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0" dirty="0"/>
              <a:t>Virkning: Generthed forsvinder. Intens følelse af glæde og velbehag. Tab af kontakt med realiteter. Eufori. Agiteret. </a:t>
            </a:r>
          </a:p>
          <a:p>
            <a:endParaRPr lang="da-DK" sz="2000" b="0" dirty="0"/>
          </a:p>
          <a:p>
            <a:r>
              <a:rPr lang="da-DK" sz="2000" b="0" dirty="0"/>
              <a:t>Store pupiller. Hurtig puls, forhøjet BT.</a:t>
            </a:r>
          </a:p>
          <a:p>
            <a:endParaRPr lang="da-DK" sz="2000" b="0" dirty="0"/>
          </a:p>
          <a:p>
            <a:r>
              <a:rPr lang="da-DK" sz="2000" b="0" dirty="0"/>
              <a:t>Kokain i sin rygeform kaldes: Sten, Crack, Freebase. </a:t>
            </a:r>
          </a:p>
          <a:p>
            <a:r>
              <a:rPr lang="da-DK" sz="2000" b="0" dirty="0"/>
              <a:t>Kokain i vand reagere svagt surt. I sin rygeform er det basisk. </a:t>
            </a:r>
          </a:p>
          <a:p>
            <a:endParaRPr lang="da-DK" sz="2000" b="0" dirty="0"/>
          </a:p>
          <a:p>
            <a:r>
              <a:rPr lang="da-DK" sz="2000" b="0" dirty="0"/>
              <a:t>Indtages ofte sammen med alkohol for at mindske alkohols sløvende virkning. </a:t>
            </a:r>
          </a:p>
          <a:p>
            <a:endParaRPr lang="da-DK" sz="2000" b="0" dirty="0"/>
          </a:p>
          <a:p>
            <a:r>
              <a:rPr lang="da-DK" sz="2000" b="0" dirty="0"/>
              <a:t>Kokain binder sig til alkohol = </a:t>
            </a:r>
          </a:p>
          <a:p>
            <a:r>
              <a:rPr lang="da-DK" sz="2000" b="0" dirty="0" err="1"/>
              <a:t>Kokain-ethylene</a:t>
            </a:r>
            <a:r>
              <a:rPr lang="da-DK" sz="2000" b="0" dirty="0"/>
              <a:t>, som er mere</a:t>
            </a:r>
          </a:p>
          <a:p>
            <a:r>
              <a:rPr lang="da-DK" sz="2000" b="0" dirty="0"/>
              <a:t>euforisk og </a:t>
            </a:r>
            <a:r>
              <a:rPr lang="da-DK" sz="2000" b="0" dirty="0" err="1"/>
              <a:t>cardio-vaskulært</a:t>
            </a:r>
            <a:r>
              <a:rPr lang="da-DK" sz="2000" b="0" dirty="0"/>
              <a:t>  </a:t>
            </a:r>
          </a:p>
          <a:p>
            <a:r>
              <a:rPr lang="da-DK" sz="2000" b="0" dirty="0"/>
              <a:t>toksisk.</a:t>
            </a:r>
          </a:p>
          <a:p>
            <a:endParaRPr lang="da-DK" sz="2000" b="0" dirty="0"/>
          </a:p>
          <a:p>
            <a:r>
              <a:rPr lang="da-DK" sz="2000" b="0" dirty="0"/>
              <a:t>Kokain har en halveringstid </a:t>
            </a:r>
          </a:p>
          <a:p>
            <a:r>
              <a:rPr lang="da-DK" sz="2000" b="0" dirty="0"/>
              <a:t>på 0,7 – 1.5 time. </a:t>
            </a:r>
          </a:p>
          <a:p>
            <a:endParaRPr lang="da-DK" sz="2000" b="0" dirty="0"/>
          </a:p>
          <a:p>
            <a:endParaRPr lang="da-DK" sz="2000" b="0"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5484442" y="4014065"/>
          <a:ext cx="3363033" cy="2314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668" name="Image" r:id="rId3" imgW="1817604" imgH="1154506" progId="">
                  <p:embed/>
                </p:oleObj>
              </mc:Choice>
              <mc:Fallback>
                <p:oleObj name="Image" r:id="rId3" imgW="1817604" imgH="1154506" progId="">
                  <p:embed/>
                  <p:pic>
                    <p:nvPicPr>
                      <p:cNvPr id="2426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442" y="4014065"/>
                        <a:ext cx="3363033" cy="23149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41530" y="728700"/>
            <a:ext cx="85058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0" name="Tekstboks 9"/>
          <p:cNvSpPr txBox="1"/>
          <p:nvPr/>
        </p:nvSpPr>
        <p:spPr>
          <a:xfrm>
            <a:off x="1646675" y="143635"/>
            <a:ext cx="630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0" dirty="0"/>
              <a:t>     Spørgsmål til patienter på Kokain </a:t>
            </a:r>
            <a:endParaRPr lang="da-DK" sz="2800" dirty="0"/>
          </a:p>
        </p:txBody>
      </p:sp>
      <p:sp>
        <p:nvSpPr>
          <p:cNvPr id="11" name="Tekstboks 10"/>
          <p:cNvSpPr txBox="1"/>
          <p:nvPr/>
        </p:nvSpPr>
        <p:spPr>
          <a:xfrm>
            <a:off x="251520" y="1178750"/>
            <a:ext cx="80558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da-DK" sz="2000" b="0" dirty="0"/>
              <a:t>   Hvordan er Kokainet blevet indtaget fikset, sniffet, spist = bomber.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da-DK" sz="2000" b="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da-DK" sz="2000" b="0" dirty="0"/>
              <a:t>   Er personen vandt til at tage Kokain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da-DK" sz="2000" b="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da-DK" sz="2000" b="0" dirty="0"/>
              <a:t>   Hvor meget kokain har personen indtaget.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da-DK" sz="2000" b="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da-DK" sz="2000" b="0" dirty="0"/>
              <a:t>   Har personen indtaget andre stoffer/alkohol.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da-DK" sz="2000" b="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da-DK" sz="2000" b="0" dirty="0"/>
              <a:t>   Klager personen over smerter i brystet = føler ikke at kunne trække</a:t>
            </a:r>
          </a:p>
          <a:p>
            <a:pPr>
              <a:lnSpc>
                <a:spcPct val="80000"/>
              </a:lnSpc>
            </a:pPr>
            <a:r>
              <a:rPr lang="da-DK" sz="2000" b="0" dirty="0"/>
              <a:t>           vejret, sidder og krummer sig sammen.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da-DK" sz="2000" b="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da-DK" sz="2000" b="0" dirty="0"/>
              <a:t>   Hvad er personens puls.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da-DK" sz="2000" b="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da-DK" sz="2000" b="0" dirty="0"/>
              <a:t>   Er personen svedende eller føler sig varm.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da-DK" sz="2000" b="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da-DK" sz="2000" b="0" dirty="0"/>
              <a:t>   Har personen tidligere haft det på samme </a:t>
            </a:r>
          </a:p>
          <a:p>
            <a:pPr>
              <a:lnSpc>
                <a:spcPct val="80000"/>
              </a:lnSpc>
            </a:pPr>
            <a:r>
              <a:rPr lang="da-DK" sz="2000" b="0" dirty="0"/>
              <a:t>           måde.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da-DK" sz="2000" b="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da-DK" sz="2000" b="0" dirty="0"/>
              <a:t>   Er personen psykotisk = </a:t>
            </a:r>
          </a:p>
          <a:p>
            <a:pPr>
              <a:lnSpc>
                <a:spcPct val="80000"/>
              </a:lnSpc>
            </a:pPr>
            <a:r>
              <a:rPr lang="da-DK" sz="2000" b="0" dirty="0"/>
              <a:t>                føler sig overvåget eller forfulgt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891" name="Object 3"/>
          <p:cNvGraphicFramePr>
            <a:graphicFrameLocks noChangeAspect="1"/>
          </p:cNvGraphicFramePr>
          <p:nvPr/>
        </p:nvGraphicFramePr>
        <p:xfrm>
          <a:off x="611188" y="773113"/>
          <a:ext cx="7920037" cy="572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574" name="Image" r:id="rId3" imgW="5239522" imgH="3785624" progId="Photoshop.Image.11">
                  <p:embed/>
                </p:oleObj>
              </mc:Choice>
              <mc:Fallback>
                <p:oleObj name="Image" r:id="rId3" imgW="5239522" imgH="3785624" progId="Photoshop.Image.11">
                  <p:embed/>
                  <p:pic>
                    <p:nvPicPr>
                      <p:cNvPr id="2938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73113"/>
                        <a:ext cx="7920037" cy="572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2636838" y="142875"/>
            <a:ext cx="3859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/>
              <a:t>EKG fra </a:t>
            </a:r>
            <a:r>
              <a:rPr lang="da-DK" dirty="0" err="1"/>
              <a:t>kokainmisbruger</a:t>
            </a:r>
            <a:endParaRPr lang="da-DK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160px-Gamma-Butyrolactone">
            <a:hlinkClick r:id="rId2" tooltip="Gamma-Butyrolactone.svg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4076700"/>
            <a:ext cx="2387600" cy="1566863"/>
          </a:xfrm>
          <a:prstGeom prst="rect">
            <a:avLst/>
          </a:prstGeom>
          <a:noFill/>
        </p:spPr>
      </p:pic>
      <p:pic>
        <p:nvPicPr>
          <p:cNvPr id="301059" name="Picture 3" descr="File:Gamma-Aminobuttersäure - gamma-aminobutyric acid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1970" y="1133745"/>
            <a:ext cx="3433763" cy="1139825"/>
          </a:xfrm>
          <a:prstGeom prst="rect">
            <a:avLst/>
          </a:prstGeom>
          <a:noFill/>
        </p:spPr>
      </p:pic>
      <p:pic>
        <p:nvPicPr>
          <p:cNvPr id="301060" name="Picture 4" descr="200px-4-hydroxybutanoic-acid">
            <a:hlinkClick r:id="rId6" tooltip="4-hydroxybutanoic-acid.png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21950" y="2393885"/>
            <a:ext cx="3560763" cy="1423987"/>
          </a:xfrm>
          <a:prstGeom prst="rect">
            <a:avLst/>
          </a:prstGeom>
          <a:noFill/>
        </p:spPr>
      </p:pic>
      <p:sp>
        <p:nvSpPr>
          <p:cNvPr id="301061" name="Text Box 5"/>
          <p:cNvSpPr txBox="1">
            <a:spLocks noChangeArrowheads="1"/>
          </p:cNvSpPr>
          <p:nvPr/>
        </p:nvSpPr>
        <p:spPr bwMode="auto">
          <a:xfrm>
            <a:off x="3086835" y="1583795"/>
            <a:ext cx="1231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a-DK" sz="2800" dirty="0">
                <a:cs typeface="Arial" charset="0"/>
              </a:rPr>
              <a:t>GABA</a:t>
            </a:r>
          </a:p>
        </p:txBody>
      </p:sp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3176845" y="3023955"/>
            <a:ext cx="974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a-DK" sz="2800" dirty="0">
                <a:cs typeface="Arial" charset="0"/>
              </a:rPr>
              <a:t>GHB</a:t>
            </a:r>
          </a:p>
        </p:txBody>
      </p:sp>
      <p:sp>
        <p:nvSpPr>
          <p:cNvPr id="301063" name="Text Box 7"/>
          <p:cNvSpPr txBox="1">
            <a:spLocks noChangeArrowheads="1"/>
          </p:cNvSpPr>
          <p:nvPr/>
        </p:nvSpPr>
        <p:spPr bwMode="auto">
          <a:xfrm>
            <a:off x="3176845" y="4284095"/>
            <a:ext cx="9350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a-DK" sz="2800" dirty="0">
                <a:cs typeface="Arial" charset="0"/>
              </a:rPr>
              <a:t>GBL</a:t>
            </a:r>
          </a:p>
        </p:txBody>
      </p:sp>
      <p:sp>
        <p:nvSpPr>
          <p:cNvPr id="12" name="Tekstboks 11"/>
          <p:cNvSpPr txBox="1"/>
          <p:nvPr/>
        </p:nvSpPr>
        <p:spPr>
          <a:xfrm>
            <a:off x="1504950" y="5029200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Gamma  </a:t>
            </a:r>
            <a:r>
              <a:rPr lang="en-US" sz="2000" dirty="0" err="1"/>
              <a:t>Butyrolacetone</a:t>
            </a:r>
            <a:endParaRPr lang="en-US" sz="2000" dirty="0"/>
          </a:p>
        </p:txBody>
      </p:sp>
      <p:pic>
        <p:nvPicPr>
          <p:cNvPr id="13" name="Billede 12" descr="http://www.homemadedrugs.net/wp-content/uploads/2011/09/homemade-ghb.jpg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1540" y="278650"/>
            <a:ext cx="1736685" cy="122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kstboks 14"/>
          <p:cNvSpPr txBox="1"/>
          <p:nvPr/>
        </p:nvSpPr>
        <p:spPr>
          <a:xfrm>
            <a:off x="881590" y="1583795"/>
            <a:ext cx="22952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0" dirty="0"/>
              <a:t>Et stof hjernen </a:t>
            </a:r>
          </a:p>
          <a:p>
            <a:r>
              <a:rPr lang="da-DK" sz="2000" b="0" dirty="0"/>
              <a:t>selv laver</a:t>
            </a:r>
          </a:p>
          <a:p>
            <a:endParaRPr lang="da-DK" sz="2000" b="0" dirty="0"/>
          </a:p>
          <a:p>
            <a:endParaRPr lang="da-DK" sz="2000" b="0" dirty="0"/>
          </a:p>
          <a:p>
            <a:endParaRPr lang="da-DK" sz="2000" b="0" dirty="0"/>
          </a:p>
          <a:p>
            <a:r>
              <a:rPr lang="da-DK" sz="2000" b="0" dirty="0"/>
              <a:t>Bedøvelsesmiddel</a:t>
            </a:r>
          </a:p>
          <a:p>
            <a:endParaRPr lang="da-DK" sz="2000" b="0" dirty="0"/>
          </a:p>
          <a:p>
            <a:endParaRPr lang="da-DK" sz="2000" b="0" dirty="0"/>
          </a:p>
          <a:p>
            <a:endParaRPr lang="da-DK" sz="2000" b="0" dirty="0"/>
          </a:p>
          <a:p>
            <a:r>
              <a:rPr lang="da-DK" sz="2000" b="0" dirty="0"/>
              <a:t>Fælgrens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http://www.homemadedrugs.net/wp-content/uploads/2011/09/homemade-ghb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15" y="278650"/>
            <a:ext cx="25527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boks 7"/>
          <p:cNvSpPr txBox="1"/>
          <p:nvPr/>
        </p:nvSpPr>
        <p:spPr>
          <a:xfrm>
            <a:off x="3221850" y="1988840"/>
            <a:ext cx="49505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sz="2000" b="0" dirty="0"/>
              <a:t>Fantasy    </a:t>
            </a:r>
            <a:r>
              <a:rPr lang="da-DK" sz="2000" b="0" strike="sngStrike" dirty="0"/>
              <a:t>flydende 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sz="2000" b="0" dirty="0"/>
              <a:t>Meget let at fremstille</a:t>
            </a:r>
            <a:r>
              <a:rPr lang="da-DK" sz="2000" b="0" strike="sngStrike" dirty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sz="2000" b="0" dirty="0"/>
              <a:t>Klar væske der smager en smule salt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sz="2000" b="0" dirty="0"/>
              <a:t>Hvor mange hætter er du til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sz="2000" b="0" dirty="0"/>
              <a:t>Det at gå hættekold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sz="2000" b="0" dirty="0"/>
              <a:t>Der kan ikke testes for GHB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sz="2000" b="0" dirty="0"/>
              <a:t>Blandes med alkohol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sz="2000" b="0" dirty="0"/>
              <a:t>GHB er antagonist på GABA</a:t>
            </a:r>
            <a:r>
              <a:rPr lang="da-DK" sz="2000" b="0" baseline="-25000" dirty="0"/>
              <a:t>B</a:t>
            </a:r>
            <a:endParaRPr lang="da-DK" sz="2000" b="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sz="2000" b="0" dirty="0"/>
              <a:t>VOLDSOMME ABSTINENSER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3401870" y="413665"/>
            <a:ext cx="4995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0" dirty="0" err="1"/>
              <a:t>GammaHydroxyButyrat</a:t>
            </a:r>
            <a:endParaRPr lang="da-DK" sz="3200" b="0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906815" y="1223755"/>
            <a:ext cx="5607115" cy="1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41378" name="AutoShape 2" descr="Billedresultat for ketami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2546775" y="368300"/>
            <a:ext cx="6210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a-DK" sz="3200" b="0" dirty="0"/>
              <a:t>Spørgsmål til patienter på </a:t>
            </a:r>
            <a:r>
              <a:rPr lang="da-DK" sz="3200" dirty="0"/>
              <a:t>GHB</a:t>
            </a:r>
          </a:p>
        </p:txBody>
      </p:sp>
      <p:sp>
        <p:nvSpPr>
          <p:cNvPr id="139268" name="Line 4"/>
          <p:cNvSpPr>
            <a:spLocks noChangeShapeType="1"/>
          </p:cNvSpPr>
          <p:nvPr/>
        </p:nvSpPr>
        <p:spPr bwMode="auto">
          <a:xfrm>
            <a:off x="2411760" y="998730"/>
            <a:ext cx="64611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pic>
        <p:nvPicPr>
          <p:cNvPr id="7" name="Billede 6" descr="http://www.homemadedrugs.net/wp-content/uploads/2011/09/homemade-ghb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510" y="143635"/>
            <a:ext cx="1530170" cy="9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boks 9"/>
          <p:cNvSpPr txBox="1"/>
          <p:nvPr/>
        </p:nvSpPr>
        <p:spPr>
          <a:xfrm>
            <a:off x="1556665" y="1133745"/>
            <a:ext cx="76323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0" dirty="0"/>
              <a:t>Har personen indtaget GHB eller GBL</a:t>
            </a:r>
          </a:p>
          <a:p>
            <a:endParaRPr lang="da-DK" sz="2000" b="0" dirty="0"/>
          </a:p>
          <a:p>
            <a:r>
              <a:rPr lang="da-DK" sz="2000" b="0" dirty="0"/>
              <a:t>Kan patienten vækkes, men ikke til fuld bevidsthedstilstand</a:t>
            </a:r>
          </a:p>
          <a:p>
            <a:r>
              <a:rPr lang="da-DK" sz="2000" b="0" dirty="0"/>
              <a:t>(</a:t>
            </a:r>
            <a:r>
              <a:rPr lang="da-DK" sz="2000" b="0" dirty="0" err="1"/>
              <a:t>Sopor</a:t>
            </a:r>
            <a:r>
              <a:rPr lang="da-DK" sz="2000" b="0" dirty="0"/>
              <a:t>) </a:t>
            </a:r>
          </a:p>
          <a:p>
            <a:endParaRPr lang="da-DK" sz="2000" b="0" dirty="0"/>
          </a:p>
          <a:p>
            <a:r>
              <a:rPr lang="da-DK" sz="2000" b="0" dirty="0"/>
              <a:t>Hvornår har personen sidst taget GHB</a:t>
            </a:r>
          </a:p>
          <a:p>
            <a:r>
              <a:rPr lang="da-DK" sz="2000" b="0" dirty="0"/>
              <a:t>     Hvis mindre end 30 min siden kan det være en overdosis. </a:t>
            </a:r>
          </a:p>
          <a:p>
            <a:endParaRPr lang="da-DK" sz="2000" b="0" dirty="0"/>
          </a:p>
          <a:p>
            <a:r>
              <a:rPr lang="da-DK" sz="2000" b="0" dirty="0"/>
              <a:t>Har personen indtaget alkohol.</a:t>
            </a:r>
          </a:p>
          <a:p>
            <a:r>
              <a:rPr lang="da-DK" sz="2000" b="0" dirty="0"/>
              <a:t>     Alkohol forstærker virkningen af GHB. Kan være dødelig.</a:t>
            </a:r>
          </a:p>
          <a:p>
            <a:endParaRPr lang="da-DK" sz="2000" b="0" dirty="0"/>
          </a:p>
          <a:p>
            <a:r>
              <a:rPr lang="da-DK" sz="2000" b="0" dirty="0"/>
              <a:t>Har personen indtaget andre stoffer.</a:t>
            </a:r>
          </a:p>
          <a:p>
            <a:endParaRPr lang="da-DK" sz="2000" b="0" dirty="0"/>
          </a:p>
          <a:p>
            <a:r>
              <a:rPr lang="da-DK" sz="2000" b="0" dirty="0"/>
              <a:t>Får patienten abstinenser om natten og tager GHB = afhængig</a:t>
            </a:r>
          </a:p>
          <a:p>
            <a:endParaRPr lang="da-DK" sz="2000" b="0" dirty="0"/>
          </a:p>
          <a:p>
            <a:r>
              <a:rPr lang="da-DK" sz="2000" b="0" dirty="0"/>
              <a:t>Har personen abstinenser</a:t>
            </a:r>
          </a:p>
          <a:p>
            <a:r>
              <a:rPr lang="da-DK" sz="2000" b="0" dirty="0"/>
              <a:t>	Brug benzodiazepiner. Store doser.</a:t>
            </a:r>
          </a:p>
          <a:p>
            <a:r>
              <a:rPr lang="da-DK" sz="2000" b="0" dirty="0"/>
              <a:t>	Kan blive meget voldsom. Kan ende i respirator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boks 7"/>
          <p:cNvSpPr txBox="1"/>
          <p:nvPr/>
        </p:nvSpPr>
        <p:spPr>
          <a:xfrm>
            <a:off x="2726795" y="2303875"/>
            <a:ext cx="641720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a-DK" sz="2000" b="0" dirty="0"/>
              <a:t>Går under navnet vitamin K eller Heste bedøvelses middel.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a-DK" sz="2000" b="0" dirty="0"/>
              <a:t>Ketamin er en NMDA antagonist 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5517105" y="503675"/>
            <a:ext cx="2115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0" dirty="0"/>
              <a:t>Ketamin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391981" y="1313766"/>
            <a:ext cx="432048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41378" name="AutoShape 2" descr="Billedresultat for ketami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752644" name="Picture 4" descr="Billedresultat for ketami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530" y="908720"/>
            <a:ext cx="1935215" cy="1935216"/>
          </a:xfrm>
          <a:prstGeom prst="rect">
            <a:avLst/>
          </a:prstGeom>
          <a:noFill/>
        </p:spPr>
      </p:pic>
      <p:sp>
        <p:nvSpPr>
          <p:cNvPr id="752646" name="AutoShape 6" descr="Billedresultat for ketamin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752648" name="AutoShape 8" descr="Relateret billede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2" name="Billede 11" descr="Relateret billede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37134">
            <a:off x="1591938" y="419375"/>
            <a:ext cx="2262261" cy="146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kstboks 12"/>
          <p:cNvSpPr txBox="1"/>
          <p:nvPr/>
        </p:nvSpPr>
        <p:spPr>
          <a:xfrm>
            <a:off x="521550" y="3789040"/>
            <a:ext cx="86224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sz="2000" b="0" dirty="0"/>
              <a:t>Ketamin er et anæstesimiddel som ikke kompromittere respiration og BT.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sz="2000" b="0" dirty="0"/>
              <a:t>Bruges som sløvende rusmiddel i kombination med Centralstimulerende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sz="2000" b="0" dirty="0"/>
              <a:t>Kan kommes i en drink og er brugt som ”</a:t>
            </a:r>
            <a:r>
              <a:rPr lang="da-DK" sz="2000" b="0" dirty="0" err="1"/>
              <a:t>rape</a:t>
            </a:r>
            <a:r>
              <a:rPr lang="da-DK" sz="2000" b="0" dirty="0"/>
              <a:t> drug”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sz="2000" b="0" dirty="0"/>
              <a:t>Ketamin er molekylært nært beslægtet med Phencyclidin også kald PCP som får en til at føle sig uovervindelig og udødelig.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a-DK" sz="2000" b="0" dirty="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2546775" y="368300"/>
            <a:ext cx="62106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a-DK" sz="2800" b="0" dirty="0"/>
              <a:t>Spørgsmål til patienter på </a:t>
            </a:r>
            <a:r>
              <a:rPr lang="da-DK" sz="2800" dirty="0"/>
              <a:t>Ketamin</a:t>
            </a:r>
          </a:p>
        </p:txBody>
      </p:sp>
      <p:sp>
        <p:nvSpPr>
          <p:cNvPr id="139268" name="Line 4"/>
          <p:cNvSpPr>
            <a:spLocks noChangeShapeType="1"/>
          </p:cNvSpPr>
          <p:nvPr/>
        </p:nvSpPr>
        <p:spPr bwMode="auto">
          <a:xfrm>
            <a:off x="2411760" y="998730"/>
            <a:ext cx="64611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0" name="Tekstboks 9"/>
          <p:cNvSpPr txBox="1"/>
          <p:nvPr/>
        </p:nvSpPr>
        <p:spPr>
          <a:xfrm>
            <a:off x="2006716" y="1173518"/>
            <a:ext cx="67957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0" dirty="0"/>
              <a:t>Personen kan blive psykotiske hallucinationer.</a:t>
            </a:r>
          </a:p>
          <a:p>
            <a:endParaRPr lang="da-DK" sz="2000" b="0" dirty="0"/>
          </a:p>
          <a:p>
            <a:r>
              <a:rPr lang="da-DK" sz="2000" b="0" dirty="0"/>
              <a:t>Er personen i </a:t>
            </a:r>
            <a:r>
              <a:rPr lang="da-DK" sz="2000" b="0" dirty="0" err="1"/>
              <a:t>K-hullet</a:t>
            </a:r>
            <a:r>
              <a:rPr lang="da-DK" sz="2000" b="0" dirty="0"/>
              <a:t> = en </a:t>
            </a:r>
            <a:r>
              <a:rPr lang="da-DK" sz="2000" b="0" dirty="0" err="1"/>
              <a:t>dissociativ</a:t>
            </a:r>
            <a:r>
              <a:rPr lang="da-DK" sz="2000" b="0" dirty="0"/>
              <a:t> psykotisk tilstand. </a:t>
            </a:r>
          </a:p>
          <a:p>
            <a:r>
              <a:rPr lang="da-DK" sz="2000" b="0" dirty="0"/>
              <a:t>	Kan optræde som en ud af kroppen oplevelse. </a:t>
            </a:r>
          </a:p>
          <a:p>
            <a:endParaRPr lang="da-DK" sz="2000" b="0" dirty="0"/>
          </a:p>
          <a:p>
            <a:r>
              <a:rPr lang="da-DK" sz="2000" b="0" dirty="0"/>
              <a:t>Er der hjertepåvirkning. Kan give hurtig eller langsom puls (bradycardi) eller hurtig puls (</a:t>
            </a:r>
            <a:r>
              <a:rPr lang="da-DK" sz="2000" b="0" dirty="0" err="1"/>
              <a:t>tachycardi</a:t>
            </a:r>
            <a:r>
              <a:rPr lang="da-DK" sz="2000" b="0" dirty="0"/>
              <a:t>).</a:t>
            </a:r>
          </a:p>
          <a:p>
            <a:endParaRPr lang="da-DK" sz="2000" b="0" dirty="0"/>
          </a:p>
          <a:p>
            <a:r>
              <a:rPr lang="da-DK" sz="2000" b="0" dirty="0"/>
              <a:t>Er der uro i brystet. </a:t>
            </a:r>
            <a:r>
              <a:rPr lang="da-DK" sz="2000" b="0" dirty="0" err="1"/>
              <a:t>Ventriculær</a:t>
            </a:r>
            <a:r>
              <a:rPr lang="da-DK" sz="2000" b="0" dirty="0"/>
              <a:t> </a:t>
            </a:r>
            <a:r>
              <a:rPr lang="da-DK" sz="2000" b="0" dirty="0" err="1"/>
              <a:t>arrhythmi</a:t>
            </a:r>
            <a:endParaRPr lang="da-DK" sz="2000" b="0" dirty="0"/>
          </a:p>
          <a:p>
            <a:endParaRPr lang="da-DK" sz="2000" b="0" dirty="0"/>
          </a:p>
          <a:p>
            <a:r>
              <a:rPr lang="da-DK" sz="2000" b="0" dirty="0"/>
              <a:t>Inducere </a:t>
            </a:r>
            <a:r>
              <a:rPr lang="da-DK" sz="2000" b="0" dirty="0" err="1"/>
              <a:t>ulcerativ</a:t>
            </a:r>
            <a:r>
              <a:rPr lang="da-DK" sz="2000" b="0" dirty="0"/>
              <a:t> </a:t>
            </a:r>
            <a:r>
              <a:rPr lang="da-DK" sz="2000" b="0" dirty="0" err="1"/>
              <a:t>cystitis</a:t>
            </a:r>
            <a:r>
              <a:rPr lang="da-DK" sz="2000" b="0" dirty="0"/>
              <a:t> i urinvejene</a:t>
            </a:r>
          </a:p>
          <a:p>
            <a:r>
              <a:rPr lang="da-DK" sz="2000" dirty="0"/>
              <a:t> </a:t>
            </a:r>
            <a:r>
              <a:rPr lang="da-DK" sz="2000" b="0" dirty="0"/>
              <a:t>Blod i urinen</a:t>
            </a:r>
          </a:p>
          <a:p>
            <a:endParaRPr lang="da-DK" sz="2000" b="0" dirty="0"/>
          </a:p>
        </p:txBody>
      </p:sp>
      <p:pic>
        <p:nvPicPr>
          <p:cNvPr id="8" name="Picture 4" descr="Billedresultat for ketami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555" y="323655"/>
            <a:ext cx="1260140" cy="1260141"/>
          </a:xfrm>
          <a:prstGeom prst="rect">
            <a:avLst/>
          </a:prstGeom>
          <a:noFill/>
        </p:spPr>
      </p:pic>
      <p:pic>
        <p:nvPicPr>
          <p:cNvPr id="9" name="Picture 2" descr="https://upload.wikimedia.org/wikipedia/commons/f/f1/Ventricular_fibrilla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2060" y="4599130"/>
            <a:ext cx="3752225" cy="209124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boks 7"/>
          <p:cNvSpPr txBox="1"/>
          <p:nvPr/>
        </p:nvSpPr>
        <p:spPr>
          <a:xfrm>
            <a:off x="566555" y="143635"/>
            <a:ext cx="742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                       Amfetamin  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41530" y="728700"/>
            <a:ext cx="85058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9" name="Tekstboks 8"/>
          <p:cNvSpPr txBox="1"/>
          <p:nvPr/>
        </p:nvSpPr>
        <p:spPr>
          <a:xfrm>
            <a:off x="656565" y="863715"/>
            <a:ext cx="819091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2000" b="0" dirty="0"/>
              <a:t>Amfetamin også kaldet speed, eller fattigmands kokain.</a:t>
            </a:r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Amfetamins halveringstid kan variere fra 9 -14 timer. </a:t>
            </a:r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Amfetamin udskilles i urinen. Ved at  gøre urinen sur øges </a:t>
            </a:r>
            <a:r>
              <a:rPr lang="da-DK" sz="2000" b="0" dirty="0" err="1"/>
              <a:t>udskillesen</a:t>
            </a:r>
            <a:endParaRPr lang="da-DK" sz="2000" b="0" dirty="0"/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Amfetamin indtages ofte sammen med alkohol for at dæmpe amfetaminets opkvikkende  virkning. </a:t>
            </a:r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Kan give hurtig puls, forhøjet BT, eller for lavt BT pga. </a:t>
            </a:r>
            <a:r>
              <a:rPr lang="da-DK" sz="2000" b="0" dirty="0" err="1"/>
              <a:t>Vasovagal</a:t>
            </a:r>
            <a:r>
              <a:rPr lang="da-DK" sz="2000" b="0" dirty="0"/>
              <a:t> anfald, </a:t>
            </a:r>
            <a:r>
              <a:rPr lang="da-DK" sz="2000" b="0" dirty="0" err="1"/>
              <a:t>Raynauds</a:t>
            </a:r>
            <a:r>
              <a:rPr lang="da-DK" sz="2000" b="0" dirty="0"/>
              <a:t>  </a:t>
            </a:r>
            <a:r>
              <a:rPr lang="da-DK" sz="2000" b="0" dirty="0" err="1"/>
              <a:t>fenomen</a:t>
            </a:r>
            <a:r>
              <a:rPr lang="da-DK" sz="2000" b="0" dirty="0"/>
              <a:t>.</a:t>
            </a:r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Dysfunktionel  </a:t>
            </a:r>
            <a:r>
              <a:rPr lang="da-DK" sz="2000" b="0" dirty="0" err="1"/>
              <a:t>erectio</a:t>
            </a:r>
            <a:r>
              <a:rPr lang="da-DK" sz="2000" b="0" dirty="0"/>
              <a:t> </a:t>
            </a:r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Abdominale smerter, constipatione, kvalme.</a:t>
            </a:r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Kramper som kan være ganske alvorlige</a:t>
            </a:r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Overdosis:  </a:t>
            </a:r>
            <a:r>
              <a:rPr lang="da-DK" sz="2000" b="0" dirty="0" err="1"/>
              <a:t>cardiogent</a:t>
            </a:r>
            <a:r>
              <a:rPr lang="da-DK" sz="2000" b="0" dirty="0"/>
              <a:t> shock, akut psykose. </a:t>
            </a:r>
          </a:p>
          <a:p>
            <a:pPr>
              <a:lnSpc>
                <a:spcPct val="80000"/>
              </a:lnSpc>
            </a:pPr>
            <a:r>
              <a:rPr lang="da-DK" sz="2000" b="0" dirty="0"/>
              <a:t>     Serotonergt </a:t>
            </a:r>
            <a:r>
              <a:rPr lang="da-DK" sz="2000" b="0" dirty="0" err="1"/>
              <a:t>symdrom</a:t>
            </a:r>
            <a:r>
              <a:rPr lang="da-DK" sz="2000" b="0" dirty="0"/>
              <a:t>  </a:t>
            </a:r>
          </a:p>
          <a:p>
            <a:pPr>
              <a:lnSpc>
                <a:spcPct val="80000"/>
              </a:lnSpc>
            </a:pPr>
            <a:r>
              <a:rPr lang="da-DK" sz="2000" b="0" dirty="0"/>
              <a:t>     </a:t>
            </a:r>
            <a:r>
              <a:rPr lang="da-DK" sz="2000" b="0" dirty="0" err="1"/>
              <a:t>Rhabdomyolysi</a:t>
            </a:r>
            <a:r>
              <a:rPr lang="da-DK" sz="2000" b="0" dirty="0"/>
              <a:t> = muskelhenfald,</a:t>
            </a:r>
          </a:p>
          <a:p>
            <a:pPr>
              <a:lnSpc>
                <a:spcPct val="80000"/>
              </a:lnSpc>
            </a:pPr>
            <a:r>
              <a:rPr lang="da-DK" sz="2000" b="0" dirty="0"/>
              <a:t>     lungeødem, respiratorisk </a:t>
            </a:r>
            <a:r>
              <a:rPr lang="da-DK" sz="2000" b="0" dirty="0" err="1"/>
              <a:t>alkalose</a:t>
            </a:r>
            <a:r>
              <a:rPr lang="da-DK" sz="2000" b="0" dirty="0"/>
              <a:t> </a:t>
            </a:r>
            <a:r>
              <a:rPr lang="da-DK" sz="2000" dirty="0"/>
              <a:t>s</a:t>
            </a: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 </a:t>
            </a:r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endParaRPr lang="da-DK" sz="2000" b="0" dirty="0"/>
          </a:p>
        </p:txBody>
      </p:sp>
      <p:pic>
        <p:nvPicPr>
          <p:cNvPr id="7" name="Picture 5" descr="Billedresultat for amfeta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7155" y="3969060"/>
            <a:ext cx="2981307" cy="249456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boks 7"/>
          <p:cNvSpPr txBox="1"/>
          <p:nvPr/>
        </p:nvSpPr>
        <p:spPr>
          <a:xfrm>
            <a:off x="566555" y="143635"/>
            <a:ext cx="74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0" dirty="0"/>
              <a:t>          Spørgsmål til patienter på  Amfetamin  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41530" y="728700"/>
            <a:ext cx="85058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9" name="Tekstboks 8"/>
          <p:cNvSpPr txBox="1"/>
          <p:nvPr/>
        </p:nvSpPr>
        <p:spPr>
          <a:xfrm>
            <a:off x="656565" y="863715"/>
            <a:ext cx="73808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000" b="0" dirty="0">
              <a:solidFill>
                <a:schemeClr val="bg1"/>
              </a:solidFill>
            </a:endParaRPr>
          </a:p>
          <a:p>
            <a:endParaRPr lang="da-DK" sz="2000" b="0" dirty="0">
              <a:solidFill>
                <a:schemeClr val="bg1"/>
              </a:solidFill>
            </a:endParaRPr>
          </a:p>
          <a:p>
            <a:endParaRPr lang="da-DK" sz="2000" b="0" dirty="0">
              <a:solidFill>
                <a:schemeClr val="bg1"/>
              </a:solidFill>
            </a:endParaRPr>
          </a:p>
          <a:p>
            <a:endParaRPr lang="da-DK" sz="2000" b="0" dirty="0">
              <a:solidFill>
                <a:schemeClr val="bg1"/>
              </a:solidFill>
            </a:endParaRPr>
          </a:p>
          <a:p>
            <a:endParaRPr lang="da-DK" sz="2000" b="0" dirty="0">
              <a:solidFill>
                <a:schemeClr val="bg1"/>
              </a:solidFill>
            </a:endParaRPr>
          </a:p>
        </p:txBody>
      </p:sp>
      <p:pic>
        <p:nvPicPr>
          <p:cNvPr id="7" name="Picture 5" descr="Billedresultat for amfeta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2090" y="4020495"/>
            <a:ext cx="3033845" cy="2538524"/>
          </a:xfrm>
          <a:prstGeom prst="rect">
            <a:avLst/>
          </a:prstGeom>
          <a:noFill/>
        </p:spPr>
      </p:pic>
      <p:sp>
        <p:nvSpPr>
          <p:cNvPr id="10" name="Tekstboks 9"/>
          <p:cNvSpPr txBox="1"/>
          <p:nvPr/>
        </p:nvSpPr>
        <p:spPr>
          <a:xfrm>
            <a:off x="836585" y="1358770"/>
            <a:ext cx="747083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2000" b="0" dirty="0"/>
              <a:t>Hvor meget amfetamin har personen indtaget.</a:t>
            </a:r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Har personen smerter i brystet . Beskriv smerterne.</a:t>
            </a:r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Har personen kramper som gør at han bevidstløs, for efter kort tid igen at begynde at krampe.</a:t>
            </a:r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Er personen psykotisk og ikke ved hvor han er </a:t>
            </a:r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Trækker personen vejret meget hurtigt og får kramper i hænderne</a:t>
            </a:r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Sveder personen</a:t>
            </a:r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endParaRPr lang="da-DK" sz="2000" b="0" dirty="0"/>
          </a:p>
          <a:p>
            <a:pPr>
              <a:lnSpc>
                <a:spcPct val="80000"/>
              </a:lnSpc>
            </a:pPr>
            <a:r>
              <a:rPr lang="da-DK" sz="2000" b="0" dirty="0"/>
              <a:t> 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2366755" y="1763815"/>
            <a:ext cx="59055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951820" y="818710"/>
            <a:ext cx="442941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4000" dirty="0"/>
              <a:t>Skadeligt forbrug</a:t>
            </a:r>
          </a:p>
          <a:p>
            <a:endParaRPr lang="da-DK" sz="3600" dirty="0"/>
          </a:p>
          <a:p>
            <a:r>
              <a:rPr lang="da-DK" sz="3600" dirty="0"/>
              <a:t> </a:t>
            </a:r>
          </a:p>
          <a:p>
            <a:r>
              <a:rPr lang="da-DK" sz="3200" b="0" dirty="0"/>
              <a:t>Det skader os:</a:t>
            </a:r>
          </a:p>
          <a:p>
            <a:r>
              <a:rPr lang="da-DK" sz="3200" b="0" dirty="0"/>
              <a:t>	fysisk  helbred </a:t>
            </a:r>
          </a:p>
          <a:p>
            <a:r>
              <a:rPr lang="da-DK" sz="3200" b="0" dirty="0"/>
              <a:t>	psykisk  helbred</a:t>
            </a:r>
          </a:p>
          <a:p>
            <a:r>
              <a:rPr lang="da-DK" sz="3200" b="0" dirty="0"/>
              <a:t>	socialt </a:t>
            </a:r>
          </a:p>
          <a:p>
            <a:r>
              <a:rPr lang="da-DK" sz="3200" b="0" dirty="0"/>
              <a:t>	økonomisk</a:t>
            </a:r>
            <a:endParaRPr lang="da-DK" sz="3600" b="0" dirty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8913316"/>
              </p:ext>
            </p:extLst>
          </p:nvPr>
        </p:nvGraphicFramePr>
        <p:xfrm>
          <a:off x="746575" y="593685"/>
          <a:ext cx="4572044" cy="297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597" name="Image" r:id="rId3" imgW="10648782" imgH="6925521" progId="">
                  <p:embed/>
                </p:oleObj>
              </mc:Choice>
              <mc:Fallback>
                <p:oleObj name="Image" r:id="rId3" imgW="10648782" imgH="6925521" progId="">
                  <p:embed/>
                  <p:pic>
                    <p:nvPicPr>
                      <p:cNvPr id="266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575" y="593685"/>
                        <a:ext cx="4572044" cy="297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3F413679-7BFB-4604-91CD-B1C7BB08E0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70" y="458670"/>
            <a:ext cx="1727663" cy="288894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xmlns="" id="{379D408D-CC35-4AE3-A826-80418B7B2C46}"/>
              </a:ext>
            </a:extLst>
          </p:cNvPr>
          <p:cNvSpPr/>
          <p:nvPr/>
        </p:nvSpPr>
        <p:spPr bwMode="auto">
          <a:xfrm>
            <a:off x="6443700" y="3693495"/>
            <a:ext cx="2430270" cy="288894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20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Alkohol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2000" b="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20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Benzodiazepiner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2000" b="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20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GHB , Hætter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2000" b="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2000" b="0" dirty="0"/>
              <a:t>Krydsreagerer med hinanden</a:t>
            </a:r>
            <a:endParaRPr kumimoji="0" lang="da-DK" sz="2000" b="0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 descr="page-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6600" y="287338"/>
            <a:ext cx="5551488" cy="657066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1" name="Picture 3" descr="page-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088" y="233363"/>
            <a:ext cx="5227637" cy="662463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Text Box 3"/>
          <p:cNvSpPr txBox="1">
            <a:spLocks noChangeArrowheads="1"/>
          </p:cNvSpPr>
          <p:nvPr/>
        </p:nvSpPr>
        <p:spPr bwMode="auto">
          <a:xfrm>
            <a:off x="1736685" y="1583795"/>
            <a:ext cx="7174726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da-DK" sz="2800" dirty="0"/>
              <a:t>Cannabinol består af 85 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da-DK" sz="2800" dirty="0"/>
              <a:t>forskellige </a:t>
            </a:r>
            <a:r>
              <a:rPr lang="da-DK" sz="2800" dirty="0" err="1"/>
              <a:t>cannabinoler</a:t>
            </a:r>
            <a:r>
              <a:rPr lang="da-DK" sz="2800" dirty="0"/>
              <a:t>, 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da-DK" sz="2800" dirty="0"/>
              <a:t>hvor de vigtigste er: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da-DK" sz="2800" dirty="0"/>
              <a:t> 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da-DK" sz="2800" dirty="0"/>
              <a:t> 1.  THC = Tetra-hydro-cannabinol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da-DK" sz="2800" dirty="0"/>
              <a:t> 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da-DK" sz="2800" dirty="0"/>
              <a:t> 2.   CBD = Cannabidinol        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da-DK" sz="2800" dirty="0"/>
              <a:t>     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da-DK" sz="2800" dirty="0"/>
              <a:t>      </a:t>
            </a:r>
          </a:p>
        </p:txBody>
      </p:sp>
      <p:sp>
        <p:nvSpPr>
          <p:cNvPr id="275460" name="Text Box 4"/>
          <p:cNvSpPr txBox="1">
            <a:spLocks noChangeArrowheads="1"/>
          </p:cNvSpPr>
          <p:nvPr/>
        </p:nvSpPr>
        <p:spPr bwMode="auto">
          <a:xfrm>
            <a:off x="3266855" y="323655"/>
            <a:ext cx="25282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 dirty="0" err="1"/>
              <a:t>Cannabidiol</a:t>
            </a:r>
            <a:endParaRPr lang="da-DK" sz="3200" dirty="0"/>
          </a:p>
        </p:txBody>
      </p:sp>
      <p:sp>
        <p:nvSpPr>
          <p:cNvPr id="275461" name="Line 5"/>
          <p:cNvSpPr>
            <a:spLocks noChangeShapeType="1"/>
          </p:cNvSpPr>
          <p:nvPr/>
        </p:nvSpPr>
        <p:spPr bwMode="auto">
          <a:xfrm>
            <a:off x="1556563" y="953133"/>
            <a:ext cx="576103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3086100" y="368300"/>
            <a:ext cx="53101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sz="3200"/>
              <a:t>Cannabinoide receptorer</a:t>
            </a:r>
          </a:p>
        </p:txBody>
      </p:sp>
      <p:sp>
        <p:nvSpPr>
          <p:cNvPr id="139268" name="Line 4"/>
          <p:cNvSpPr>
            <a:spLocks noChangeShapeType="1"/>
          </p:cNvSpPr>
          <p:nvPr/>
        </p:nvSpPr>
        <p:spPr bwMode="auto">
          <a:xfrm>
            <a:off x="2411413" y="1223963"/>
            <a:ext cx="64611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2996825" y="1223755"/>
            <a:ext cx="5237331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0" dirty="0"/>
              <a:t>CB</a:t>
            </a:r>
            <a:r>
              <a:rPr lang="da-DK" sz="3600" b="0" baseline="-25000" dirty="0"/>
              <a:t>1</a:t>
            </a:r>
            <a:endParaRPr lang="da-DK" sz="3600" b="0" dirty="0"/>
          </a:p>
          <a:p>
            <a:r>
              <a:rPr lang="da-DK" sz="2800" b="0" dirty="0"/>
              <a:t>	</a:t>
            </a:r>
            <a:r>
              <a:rPr lang="da-DK" b="0" dirty="0"/>
              <a:t>Frontale </a:t>
            </a:r>
            <a:r>
              <a:rPr lang="da-DK" b="0" dirty="0" err="1"/>
              <a:t>cortex</a:t>
            </a:r>
            <a:r>
              <a:rPr lang="da-DK" b="0" dirty="0"/>
              <a:t> </a:t>
            </a:r>
          </a:p>
          <a:p>
            <a:r>
              <a:rPr lang="da-DK" b="0" dirty="0"/>
              <a:t>		</a:t>
            </a:r>
            <a:r>
              <a:rPr lang="da-DK" sz="2000" b="0" dirty="0"/>
              <a:t>Følelser</a:t>
            </a:r>
          </a:p>
          <a:p>
            <a:r>
              <a:rPr lang="da-DK" sz="2000" b="0" dirty="0"/>
              <a:t>		Kognitiv funktion</a:t>
            </a:r>
          </a:p>
          <a:p>
            <a:r>
              <a:rPr lang="da-DK" b="0" dirty="0"/>
              <a:t>	</a:t>
            </a:r>
            <a:r>
              <a:rPr lang="da-DK" b="0" dirty="0" err="1"/>
              <a:t>Hippocampus</a:t>
            </a:r>
            <a:endParaRPr lang="da-DK" b="0" dirty="0"/>
          </a:p>
          <a:p>
            <a:r>
              <a:rPr lang="da-DK" b="0" dirty="0"/>
              <a:t>		</a:t>
            </a:r>
            <a:r>
              <a:rPr lang="da-DK" sz="2000" b="0" dirty="0"/>
              <a:t>Hukommelse</a:t>
            </a:r>
            <a:endParaRPr lang="da-DK" b="0" dirty="0"/>
          </a:p>
          <a:p>
            <a:r>
              <a:rPr lang="da-DK" b="0" dirty="0"/>
              <a:t>	</a:t>
            </a:r>
            <a:r>
              <a:rPr lang="da-DK" b="0" dirty="0" err="1"/>
              <a:t>Cerebellum</a:t>
            </a:r>
            <a:endParaRPr lang="da-DK" b="0" dirty="0"/>
          </a:p>
          <a:p>
            <a:r>
              <a:rPr lang="da-DK" b="0" dirty="0"/>
              <a:t>		</a:t>
            </a:r>
            <a:r>
              <a:rPr lang="da-DK" sz="2000" b="0" dirty="0"/>
              <a:t>Koordination af bevægelser </a:t>
            </a:r>
            <a:endParaRPr lang="da-DK" b="0" dirty="0"/>
          </a:p>
          <a:p>
            <a:r>
              <a:rPr lang="da-DK" b="0" dirty="0"/>
              <a:t>	Perifere autonome fibre</a:t>
            </a:r>
          </a:p>
          <a:p>
            <a:r>
              <a:rPr lang="da-DK" b="0" dirty="0"/>
              <a:t>		</a:t>
            </a:r>
            <a:r>
              <a:rPr lang="da-DK" sz="2000" b="0" dirty="0"/>
              <a:t>Øget puls</a:t>
            </a:r>
          </a:p>
          <a:p>
            <a:r>
              <a:rPr lang="da-DK" sz="2000" b="0" dirty="0"/>
              <a:t>	</a:t>
            </a:r>
            <a:r>
              <a:rPr lang="da-DK" b="0" dirty="0" err="1"/>
              <a:t>Limbiske</a:t>
            </a:r>
            <a:r>
              <a:rPr lang="da-DK" b="0" dirty="0"/>
              <a:t> system</a:t>
            </a:r>
            <a:endParaRPr lang="da-DK" sz="2000" b="0" dirty="0"/>
          </a:p>
          <a:p>
            <a:r>
              <a:rPr lang="da-DK" sz="2000" b="0" dirty="0"/>
              <a:t>		psykoser</a:t>
            </a:r>
            <a:endParaRPr lang="da-DK" b="0" dirty="0"/>
          </a:p>
          <a:p>
            <a:r>
              <a:rPr lang="da-DK" sz="3600" b="0" dirty="0"/>
              <a:t>CB</a:t>
            </a:r>
            <a:r>
              <a:rPr lang="da-DK" sz="3600" b="0" baseline="-25000" dirty="0"/>
              <a:t>2</a:t>
            </a:r>
            <a:endParaRPr lang="da-DK" sz="3600" b="0" dirty="0"/>
          </a:p>
          <a:p>
            <a:r>
              <a:rPr lang="da-DK" b="0" dirty="0"/>
              <a:t>	Immunsystemet </a:t>
            </a:r>
            <a:endParaRPr lang="da-DK" sz="2800" b="0" baseline="-25000" dirty="0"/>
          </a:p>
          <a:p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155670297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3851185" y="368300"/>
            <a:ext cx="247601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3200" dirty="0"/>
              <a:t>Anandamid</a:t>
            </a:r>
          </a:p>
        </p:txBody>
      </p:sp>
      <p:sp>
        <p:nvSpPr>
          <p:cNvPr id="139268" name="Line 4"/>
          <p:cNvSpPr>
            <a:spLocks noChangeShapeType="1"/>
          </p:cNvSpPr>
          <p:nvPr/>
        </p:nvSpPr>
        <p:spPr bwMode="auto">
          <a:xfrm>
            <a:off x="2411413" y="1223963"/>
            <a:ext cx="64611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2384876" y="1403775"/>
            <a:ext cx="5652509" cy="25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800" b="0" dirty="0"/>
              <a:t>Det kemiske stof hjernen selv </a:t>
            </a:r>
          </a:p>
          <a:p>
            <a:r>
              <a:rPr lang="da-DK" sz="2800" b="0" dirty="0"/>
              <a:t>laver der kan aktivere CB</a:t>
            </a:r>
            <a:r>
              <a:rPr lang="da-DK" sz="2800" b="0" baseline="-25000" dirty="0"/>
              <a:t>1</a:t>
            </a:r>
            <a:r>
              <a:rPr lang="da-DK" sz="2800" b="0" dirty="0"/>
              <a:t> og CB</a:t>
            </a:r>
            <a:r>
              <a:rPr lang="da-DK" sz="2800" b="0" baseline="-25000" dirty="0"/>
              <a:t>2 </a:t>
            </a:r>
            <a:endParaRPr lang="da-DK" sz="2800" b="0" dirty="0"/>
          </a:p>
          <a:p>
            <a:r>
              <a:rPr lang="da-DK" sz="2800" b="0" dirty="0"/>
              <a:t>receptorerne hedder </a:t>
            </a:r>
          </a:p>
          <a:p>
            <a:pPr>
              <a:lnSpc>
                <a:spcPct val="20000"/>
              </a:lnSpc>
            </a:pPr>
            <a:endParaRPr lang="da-DK" sz="2800" b="0" dirty="0"/>
          </a:p>
          <a:p>
            <a:pPr algn="ctr"/>
            <a:r>
              <a:rPr lang="da-DK" sz="4000" b="0" dirty="0"/>
              <a:t>Anandamid</a:t>
            </a:r>
            <a:r>
              <a:rPr lang="da-DK" sz="2800" dirty="0"/>
              <a:t> </a:t>
            </a:r>
            <a:r>
              <a:rPr lang="da-DK" dirty="0"/>
              <a:t>	</a:t>
            </a:r>
            <a:endParaRPr lang="da-DK" sz="2800" baseline="-25000" dirty="0"/>
          </a:p>
          <a:p>
            <a:endParaRPr lang="da-DK" sz="2800" dirty="0"/>
          </a:p>
        </p:txBody>
      </p:sp>
      <p:pic>
        <p:nvPicPr>
          <p:cNvPr id="7" name="Billed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2060" y="4509120"/>
            <a:ext cx="2385265" cy="154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boks 7"/>
          <p:cNvSpPr txBox="1"/>
          <p:nvPr/>
        </p:nvSpPr>
        <p:spPr>
          <a:xfrm>
            <a:off x="3896925" y="6174305"/>
            <a:ext cx="4725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  </a:t>
            </a:r>
            <a:r>
              <a:rPr lang="da-DK" i="1" dirty="0" err="1"/>
              <a:t>N</a:t>
            </a:r>
            <a:r>
              <a:rPr lang="da-DK" dirty="0" err="1"/>
              <a:t>-arachidonoylethanolamine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915443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6420" name="Object 4"/>
          <p:cNvGraphicFramePr>
            <a:graphicFrameLocks noChangeAspect="1"/>
          </p:cNvGraphicFramePr>
          <p:nvPr/>
        </p:nvGraphicFramePr>
        <p:xfrm>
          <a:off x="341530" y="1628800"/>
          <a:ext cx="5257778" cy="3350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692" name="Image" r:id="rId3" imgW="1991489" imgH="1268974" progId="">
                  <p:embed/>
                </p:oleObj>
              </mc:Choice>
              <mc:Fallback>
                <p:oleObj name="Image" r:id="rId3" imgW="1991489" imgH="1268974" progId="">
                  <p:embed/>
                  <p:pic>
                    <p:nvPicPr>
                      <p:cNvPr id="3164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530" y="1628800"/>
                        <a:ext cx="5257778" cy="33509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6421" name="Rectangle 5"/>
          <p:cNvSpPr>
            <a:spLocks noChangeArrowheads="1"/>
          </p:cNvSpPr>
          <p:nvPr/>
        </p:nvSpPr>
        <p:spPr bwMode="auto">
          <a:xfrm>
            <a:off x="6372201" y="818709"/>
            <a:ext cx="2160240" cy="4635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a-DK"/>
          </a:p>
        </p:txBody>
      </p:sp>
      <p:sp>
        <p:nvSpPr>
          <p:cNvPr id="316422" name="Text Box 6"/>
          <p:cNvSpPr txBox="1">
            <a:spLocks noChangeArrowheads="1"/>
          </p:cNvSpPr>
          <p:nvPr/>
        </p:nvSpPr>
        <p:spPr bwMode="auto">
          <a:xfrm>
            <a:off x="6687235" y="863715"/>
            <a:ext cx="148149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/>
              <a:t>Pot</a:t>
            </a:r>
          </a:p>
          <a:p>
            <a:r>
              <a:rPr lang="da-DK" dirty="0"/>
              <a:t>Skunk</a:t>
            </a:r>
          </a:p>
          <a:p>
            <a:r>
              <a:rPr lang="da-DK" dirty="0"/>
              <a:t>Hash </a:t>
            </a:r>
          </a:p>
          <a:p>
            <a:r>
              <a:rPr lang="da-DK" dirty="0"/>
              <a:t>Nol</a:t>
            </a:r>
          </a:p>
          <a:p>
            <a:r>
              <a:rPr lang="da-DK" dirty="0"/>
              <a:t>Smør</a:t>
            </a:r>
          </a:p>
          <a:p>
            <a:endParaRPr lang="da-DK" dirty="0"/>
          </a:p>
          <a:p>
            <a:r>
              <a:rPr lang="da-DK" dirty="0"/>
              <a:t>Joint</a:t>
            </a:r>
          </a:p>
          <a:p>
            <a:r>
              <a:rPr lang="da-DK" dirty="0" err="1"/>
              <a:t>Thillum</a:t>
            </a:r>
            <a:endParaRPr lang="da-DK" dirty="0"/>
          </a:p>
          <a:p>
            <a:r>
              <a:rPr lang="da-DK" dirty="0" err="1"/>
              <a:t>Tju-bang</a:t>
            </a:r>
            <a:endParaRPr lang="da-DK" dirty="0"/>
          </a:p>
          <a:p>
            <a:r>
              <a:rPr lang="da-DK" dirty="0"/>
              <a:t>Bong</a:t>
            </a:r>
          </a:p>
          <a:p>
            <a:r>
              <a:rPr lang="da-DK" dirty="0"/>
              <a:t>Spand</a:t>
            </a:r>
          </a:p>
        </p:txBody>
      </p:sp>
      <p:pic>
        <p:nvPicPr>
          <p:cNvPr id="7" name="Billede 6" descr="http://hjemmedyrker.dk/wp-content/uploads/2012/05/350Cannabis.jpg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6635" y="3969060"/>
            <a:ext cx="1035115" cy="10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boks 7"/>
          <p:cNvSpPr txBox="1"/>
          <p:nvPr/>
        </p:nvSpPr>
        <p:spPr>
          <a:xfrm>
            <a:off x="251520" y="188640"/>
            <a:ext cx="2475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0" dirty="0"/>
              <a:t>I 2015 blev der beslaglagt 560 tons Hash i EU</a:t>
            </a:r>
          </a:p>
        </p:txBody>
      </p:sp>
    </p:spTree>
    <p:extLst>
      <p:ext uri="{BB962C8B-B14F-4D97-AF65-F5344CB8AC3E}">
        <p14:creationId xmlns:p14="http://schemas.microsoft.com/office/powerpoint/2010/main" val="14413313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2996825" y="413665"/>
            <a:ext cx="53101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sz="3200" dirty="0"/>
              <a:t>Medicinsk Cannabis </a:t>
            </a:r>
          </a:p>
        </p:txBody>
      </p:sp>
      <p:sp>
        <p:nvSpPr>
          <p:cNvPr id="139268" name="Line 4"/>
          <p:cNvSpPr>
            <a:spLocks noChangeShapeType="1"/>
          </p:cNvSpPr>
          <p:nvPr/>
        </p:nvSpPr>
        <p:spPr bwMode="auto">
          <a:xfrm>
            <a:off x="611561" y="1223755"/>
            <a:ext cx="8260978" cy="20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" name="Tekstboks 6"/>
          <p:cNvSpPr txBox="1"/>
          <p:nvPr/>
        </p:nvSpPr>
        <p:spPr>
          <a:xfrm>
            <a:off x="2726795" y="1763815"/>
            <a:ext cx="62821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0" dirty="0"/>
              <a:t>The Health </a:t>
            </a:r>
            <a:r>
              <a:rPr lang="da-DK" sz="2800" b="0" dirty="0" err="1"/>
              <a:t>Effects</a:t>
            </a:r>
            <a:r>
              <a:rPr lang="da-DK" sz="2800" b="0" dirty="0"/>
              <a:t> of Cannabis and</a:t>
            </a:r>
          </a:p>
          <a:p>
            <a:pPr algn="ctr"/>
            <a:r>
              <a:rPr lang="da-DK" sz="2800" b="0" dirty="0" err="1"/>
              <a:t>Cannabinoids</a:t>
            </a:r>
            <a:r>
              <a:rPr lang="da-DK" sz="2800" b="0" dirty="0"/>
              <a:t>: </a:t>
            </a:r>
          </a:p>
          <a:p>
            <a:pPr algn="ctr"/>
            <a:r>
              <a:rPr lang="da-DK" sz="2800" b="0" dirty="0"/>
              <a:t>The </a:t>
            </a:r>
            <a:r>
              <a:rPr lang="da-DK" sz="2800" b="0" dirty="0" err="1"/>
              <a:t>Current</a:t>
            </a:r>
            <a:r>
              <a:rPr lang="da-DK" sz="2800" b="0" dirty="0"/>
              <a:t> State of </a:t>
            </a:r>
            <a:r>
              <a:rPr lang="da-DK" sz="2800" b="0" dirty="0" err="1"/>
              <a:t>Evidence</a:t>
            </a:r>
            <a:r>
              <a:rPr lang="da-DK" sz="2800" b="0" dirty="0"/>
              <a:t> and</a:t>
            </a:r>
          </a:p>
          <a:p>
            <a:pPr algn="ctr"/>
            <a:r>
              <a:rPr lang="da-DK" sz="2800" b="0" dirty="0" err="1"/>
              <a:t>Recommendations</a:t>
            </a:r>
            <a:r>
              <a:rPr lang="da-DK" sz="2800" b="0" dirty="0"/>
              <a:t> for Research</a:t>
            </a:r>
          </a:p>
          <a:p>
            <a:pPr algn="ctr"/>
            <a:endParaRPr lang="da-DK" sz="2800" b="0" dirty="0"/>
          </a:p>
          <a:p>
            <a:pPr algn="ctr"/>
            <a:r>
              <a:rPr lang="da-DK" sz="2000" b="0" dirty="0"/>
              <a:t>Udgivet 12. januar 2017 </a:t>
            </a:r>
          </a:p>
          <a:p>
            <a:pPr algn="ctr"/>
            <a:r>
              <a:rPr lang="da-DK" sz="2000" b="0" dirty="0"/>
              <a:t>395 sider</a:t>
            </a:r>
          </a:p>
          <a:p>
            <a:pPr algn="ctr"/>
            <a:endParaRPr lang="da-DK" sz="2000" b="0" dirty="0"/>
          </a:p>
          <a:p>
            <a:pPr algn="ctr"/>
            <a:r>
              <a:rPr lang="da-DK" sz="2000" b="0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http://nationalacademies.org/hmd/Reports/2017</a:t>
            </a:r>
            <a:endParaRPr lang="da-DK" sz="2000" b="0" dirty="0"/>
          </a:p>
          <a:p>
            <a:pPr algn="ctr"/>
            <a:endParaRPr lang="da-DK" sz="2000" b="0" dirty="0"/>
          </a:p>
          <a:p>
            <a:pPr algn="ctr"/>
            <a:r>
              <a:rPr lang="da-DK" sz="2800" b="0" dirty="0"/>
              <a:t>FDA</a:t>
            </a:r>
          </a:p>
          <a:p>
            <a:pPr algn="ctr"/>
            <a:endParaRPr lang="da-DK" sz="2000" b="0" dirty="0"/>
          </a:p>
        </p:txBody>
      </p:sp>
    </p:spTree>
    <p:extLst>
      <p:ext uri="{BB962C8B-B14F-4D97-AF65-F5344CB8AC3E}">
        <p14:creationId xmlns:p14="http://schemas.microsoft.com/office/powerpoint/2010/main" val="382183776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2996825" y="413665"/>
            <a:ext cx="53101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sz="3200" dirty="0"/>
              <a:t>Medicinsk Cannabis </a:t>
            </a:r>
          </a:p>
        </p:txBody>
      </p:sp>
      <p:sp>
        <p:nvSpPr>
          <p:cNvPr id="139268" name="Line 4"/>
          <p:cNvSpPr>
            <a:spLocks noChangeShapeType="1"/>
          </p:cNvSpPr>
          <p:nvPr/>
        </p:nvSpPr>
        <p:spPr bwMode="auto">
          <a:xfrm>
            <a:off x="341313" y="1080121"/>
            <a:ext cx="8260978" cy="20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7" name="Tekstboks 6"/>
          <p:cNvSpPr txBox="1"/>
          <p:nvPr/>
        </p:nvSpPr>
        <p:spPr>
          <a:xfrm>
            <a:off x="2951820" y="1448780"/>
            <a:ext cx="60107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0" dirty="0">
                <a:latin typeface="+mn-lt"/>
              </a:rPr>
              <a:t>Tre områder med evidens:</a:t>
            </a:r>
          </a:p>
          <a:p>
            <a:endParaRPr lang="da-DK" sz="2000" b="0" dirty="0">
              <a:latin typeface="+mn-lt"/>
            </a:endParaRPr>
          </a:p>
          <a:p>
            <a:r>
              <a:rPr lang="da-DK" sz="2000" b="0" dirty="0">
                <a:latin typeface="+mn-lt"/>
              </a:rPr>
              <a:t>Effekt  på kroniske neuropatiske smerter</a:t>
            </a:r>
          </a:p>
          <a:p>
            <a:r>
              <a:rPr lang="da-DK" sz="2000" b="0" dirty="0">
                <a:latin typeface="+mn-lt"/>
              </a:rPr>
              <a:t>Effekt på Sklerosepatienter med smertefulde </a:t>
            </a:r>
          </a:p>
          <a:p>
            <a:r>
              <a:rPr lang="da-DK" sz="2000" b="0" dirty="0">
                <a:latin typeface="+mn-lt"/>
              </a:rPr>
              <a:t>     muskelspasmer.</a:t>
            </a:r>
          </a:p>
          <a:p>
            <a:r>
              <a:rPr lang="da-DK" sz="2000" b="0" dirty="0">
                <a:latin typeface="+mn-lt"/>
              </a:rPr>
              <a:t> Effekt på kvalme og opkastning hos patienter</a:t>
            </a:r>
          </a:p>
          <a:p>
            <a:r>
              <a:rPr lang="da-DK" sz="2000" b="0" dirty="0">
                <a:latin typeface="+mn-lt"/>
              </a:rPr>
              <a:t>      i behandling med kemoterapi.</a:t>
            </a:r>
          </a:p>
          <a:p>
            <a:endParaRPr lang="da-DK" sz="2000" b="0" dirty="0">
              <a:latin typeface="+mn-lt"/>
            </a:endParaRPr>
          </a:p>
          <a:p>
            <a:endParaRPr lang="da-DK" sz="2000" b="0" dirty="0">
              <a:latin typeface="+mn-lt"/>
            </a:endParaRPr>
          </a:p>
          <a:p>
            <a:r>
              <a:rPr lang="da-DK" sz="2000" b="0" dirty="0">
                <a:latin typeface="+mn-lt"/>
              </a:rPr>
              <a:t>Appetitstimulation ved HIV/AIDS, kronisk smerte, Depression</a:t>
            </a:r>
          </a:p>
          <a:p>
            <a:r>
              <a:rPr lang="da-DK" sz="2000" b="0" dirty="0">
                <a:latin typeface="+mn-lt"/>
              </a:rPr>
              <a:t>Angsttilstande </a:t>
            </a:r>
          </a:p>
          <a:p>
            <a:r>
              <a:rPr lang="da-DK" sz="2000" b="0" dirty="0">
                <a:latin typeface="+mn-lt"/>
              </a:rPr>
              <a:t>Søvnforstyrrelser </a:t>
            </a:r>
          </a:p>
          <a:p>
            <a:r>
              <a:rPr lang="da-DK" sz="2000" b="0" dirty="0">
                <a:latin typeface="+mn-lt"/>
              </a:rPr>
              <a:t>Psykoser  </a:t>
            </a:r>
          </a:p>
          <a:p>
            <a:r>
              <a:rPr lang="da-DK" sz="2000" b="0" dirty="0">
                <a:latin typeface="+mn-lt"/>
              </a:rPr>
              <a:t>Øget </a:t>
            </a:r>
            <a:r>
              <a:rPr lang="da-DK" sz="2000" b="0" dirty="0" err="1">
                <a:latin typeface="+mn-lt"/>
              </a:rPr>
              <a:t>intraokulært</a:t>
            </a:r>
            <a:r>
              <a:rPr lang="da-DK" sz="2000" b="0" dirty="0">
                <a:latin typeface="+mn-lt"/>
              </a:rPr>
              <a:t> tryk og ved </a:t>
            </a:r>
            <a:r>
              <a:rPr lang="da-DK" sz="2000" b="0" dirty="0" err="1">
                <a:latin typeface="+mn-lt"/>
              </a:rPr>
              <a:t>glaukom</a:t>
            </a:r>
            <a:r>
              <a:rPr lang="da-DK" sz="2000" b="0" dirty="0">
                <a:latin typeface="+mn-lt"/>
              </a:rPr>
              <a:t> </a:t>
            </a:r>
          </a:p>
          <a:p>
            <a:r>
              <a:rPr lang="da-DK" sz="2000" b="0" dirty="0" err="1">
                <a:latin typeface="+mn-lt"/>
              </a:rPr>
              <a:t>Tourrettes</a:t>
            </a:r>
            <a:r>
              <a:rPr lang="da-DK" sz="2000" b="0" dirty="0">
                <a:latin typeface="+mn-lt"/>
              </a:rPr>
              <a:t> syndrom.</a:t>
            </a:r>
          </a:p>
          <a:p>
            <a:endParaRPr lang="da-DK" sz="2000" b="0" dirty="0">
              <a:latin typeface="+mn-lt"/>
            </a:endParaRPr>
          </a:p>
          <a:p>
            <a:endParaRPr lang="da-DK" sz="2000" b="0" dirty="0">
              <a:latin typeface="+mn-lt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3266855" y="3969060"/>
            <a:ext cx="445549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741610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1" name="Text Box 3"/>
          <p:cNvSpPr txBox="1">
            <a:spLocks noChangeArrowheads="1"/>
          </p:cNvSpPr>
          <p:nvPr/>
        </p:nvSpPr>
        <p:spPr bwMode="auto">
          <a:xfrm>
            <a:off x="2366963" y="1719263"/>
            <a:ext cx="493871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a-DK" sz="4000"/>
              <a:t>Henrik Rindom</a:t>
            </a:r>
          </a:p>
          <a:p>
            <a:pPr algn="ctr"/>
            <a:endParaRPr lang="da-DK" sz="4000"/>
          </a:p>
          <a:p>
            <a:pPr algn="ctr"/>
            <a:r>
              <a:rPr lang="da-DK" sz="400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rindom@dadlnet.dk</a:t>
            </a:r>
            <a:endParaRPr lang="da-DK" sz="400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cxnSp>
        <p:nvCxnSpPr>
          <p:cNvPr id="8" name="Lige forbindelse 7"/>
          <p:cNvCxnSpPr/>
          <p:nvPr/>
        </p:nvCxnSpPr>
        <p:spPr>
          <a:xfrm>
            <a:off x="1826695" y="908720"/>
            <a:ext cx="6989524" cy="0"/>
          </a:xfrm>
          <a:prstGeom prst="line">
            <a:avLst/>
          </a:prstGeom>
          <a:ln>
            <a:solidFill>
              <a:schemeClr val="bg1"/>
            </a:solidFill>
            <a:headEnd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/>
          <p:cNvCxnSpPr/>
          <p:nvPr/>
        </p:nvCxnSpPr>
        <p:spPr>
          <a:xfrm>
            <a:off x="428596" y="6429396"/>
            <a:ext cx="8429684" cy="0"/>
          </a:xfrm>
          <a:prstGeom prst="line">
            <a:avLst/>
          </a:prstGeom>
          <a:ln>
            <a:solidFill>
              <a:schemeClr val="bg1"/>
            </a:solidFill>
            <a:headEnd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boks 8"/>
          <p:cNvSpPr txBox="1"/>
          <p:nvPr/>
        </p:nvSpPr>
        <p:spPr>
          <a:xfrm>
            <a:off x="1736685" y="1268760"/>
            <a:ext cx="70657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&gt;3 af følgende samtidigt i mindst 1 måned eller gentagne gange inden for 1 år:</a:t>
            </a:r>
          </a:p>
          <a:p>
            <a:endParaRPr lang="da-DK" sz="2000" dirty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/>
              <a:t>Trang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/>
              <a:t>Svækket evne til at styre indtagelsen, standse eller nedsætte brugen.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/>
              <a:t>Abstinenssymptomer eller indtagelse  for at ophæve eller udgå disse.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/>
              <a:t> Toleransudvikling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/>
              <a:t>Dominerende rolle med hensyn til prioritering og tidsforbrug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a-DK" sz="2000" dirty="0"/>
              <a:t>Vedblivende brug trods erkendt skadevirkning</a:t>
            </a:r>
          </a:p>
          <a:p>
            <a:endParaRPr lang="da-DK" sz="2000" dirty="0"/>
          </a:p>
        </p:txBody>
      </p:sp>
      <p:sp>
        <p:nvSpPr>
          <p:cNvPr id="11" name="Tekstboks 10"/>
          <p:cNvSpPr txBox="1"/>
          <p:nvPr/>
        </p:nvSpPr>
        <p:spPr>
          <a:xfrm>
            <a:off x="1646675" y="260648"/>
            <a:ext cx="7497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/>
              <a:t>F10.2 Alkoholafhængighedssyndrom</a:t>
            </a:r>
          </a:p>
        </p:txBody>
      </p:sp>
      <p:cxnSp>
        <p:nvCxnSpPr>
          <p:cNvPr id="13" name="Lige forbindelse 12"/>
          <p:cNvCxnSpPr/>
          <p:nvPr/>
        </p:nvCxnSpPr>
        <p:spPr>
          <a:xfrm>
            <a:off x="1826695" y="1583795"/>
            <a:ext cx="144016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51" name="Text Box 3"/>
          <p:cNvSpPr txBox="1">
            <a:spLocks noChangeArrowheads="1"/>
          </p:cNvSpPr>
          <p:nvPr/>
        </p:nvSpPr>
        <p:spPr bwMode="auto">
          <a:xfrm>
            <a:off x="1763688" y="332656"/>
            <a:ext cx="738031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a-DK" sz="2800" dirty="0"/>
              <a:t>De tre vigtigste faktorer </a:t>
            </a:r>
          </a:p>
          <a:p>
            <a:pPr algn="ctr">
              <a:spcBef>
                <a:spcPct val="50000"/>
              </a:spcBef>
            </a:pPr>
            <a:r>
              <a:rPr lang="da-DK" sz="2800" dirty="0"/>
              <a:t>for udvikling af afhængighed</a:t>
            </a:r>
          </a:p>
        </p:txBody>
      </p:sp>
      <p:sp>
        <p:nvSpPr>
          <p:cNvPr id="262152" name="Line 4"/>
          <p:cNvSpPr>
            <a:spLocks noChangeShapeType="1"/>
          </p:cNvSpPr>
          <p:nvPr/>
        </p:nvSpPr>
        <p:spPr bwMode="auto">
          <a:xfrm>
            <a:off x="2051720" y="1448780"/>
            <a:ext cx="64611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 sz="200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51620" y="2033845"/>
            <a:ext cx="7470829" cy="450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a-DK" sz="2800" b="0" dirty="0"/>
              <a:t>Jo yngre vi er jo hurtigere er vi til at </a:t>
            </a:r>
          </a:p>
          <a:p>
            <a:pPr algn="ctr">
              <a:spcBef>
                <a:spcPts val="600"/>
              </a:spcBef>
            </a:pPr>
            <a:r>
              <a:rPr lang="da-DK" sz="2800" b="0" dirty="0"/>
              <a:t>udvikle afhængighed </a:t>
            </a:r>
          </a:p>
          <a:p>
            <a:pPr>
              <a:spcBef>
                <a:spcPts val="600"/>
              </a:spcBef>
            </a:pPr>
            <a:endParaRPr lang="da-DK" sz="2800" b="0" dirty="0"/>
          </a:p>
          <a:p>
            <a:pPr algn="ctr">
              <a:spcBef>
                <a:spcPts val="600"/>
              </a:spcBef>
            </a:pPr>
            <a:r>
              <a:rPr lang="da-DK" sz="2800" b="0" dirty="0"/>
              <a:t>Jo hurtigere rusmidlet virker i hjernen</a:t>
            </a:r>
          </a:p>
          <a:p>
            <a:pPr algn="ctr">
              <a:spcBef>
                <a:spcPts val="600"/>
              </a:spcBef>
            </a:pPr>
            <a:r>
              <a:rPr lang="da-DK" sz="2800" b="0" dirty="0"/>
              <a:t>og jo hurtigere det kommer ud  </a:t>
            </a:r>
          </a:p>
          <a:p>
            <a:pPr algn="ctr">
              <a:spcBef>
                <a:spcPts val="600"/>
              </a:spcBef>
            </a:pPr>
            <a:r>
              <a:rPr lang="da-DK" sz="2800" b="0" dirty="0"/>
              <a:t>jo hurtigere bliver vi afhængige</a:t>
            </a:r>
          </a:p>
          <a:p>
            <a:pPr algn="ctr">
              <a:spcBef>
                <a:spcPts val="600"/>
              </a:spcBef>
            </a:pPr>
            <a:endParaRPr lang="da-DK" sz="2800" b="0" dirty="0"/>
          </a:p>
          <a:p>
            <a:pPr algn="ctr">
              <a:spcBef>
                <a:spcPts val="600"/>
              </a:spcBef>
            </a:pPr>
            <a:r>
              <a:rPr lang="da-DK" sz="2800" b="0" dirty="0"/>
              <a:t>Nogle unge kan ikke tåle rusmidlet andre kan bruge det og nogle bliver afhængige 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2411413" y="6165850"/>
            <a:ext cx="59055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46775" y="1043735"/>
            <a:ext cx="51625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da-DK" sz="3600" dirty="0"/>
              <a:t> Fysisk afhængighed</a:t>
            </a:r>
          </a:p>
          <a:p>
            <a:r>
              <a:rPr lang="da-DK" sz="3600" dirty="0"/>
              <a:t> </a:t>
            </a:r>
          </a:p>
          <a:p>
            <a:r>
              <a:rPr lang="da-DK" sz="3600" dirty="0"/>
              <a:t>- Psykisk afhængighed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3131840" y="1674452"/>
          <a:ext cx="3075201" cy="2429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84" name="Image" r:id="rId3" imgW="2134839" imgH="1779033" progId="">
                  <p:embed/>
                </p:oleObj>
              </mc:Choice>
              <mc:Fallback>
                <p:oleObj name="Image" r:id="rId3" imgW="2134839" imgH="177903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674452"/>
                        <a:ext cx="3075201" cy="24296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582464" y="414456"/>
            <a:ext cx="21146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2800" dirty="0">
                <a:latin typeface="+mn-lt"/>
              </a:rPr>
              <a:t>Tilvænning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2861810" y="5049180"/>
            <a:ext cx="51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2800" b="0" dirty="0">
                <a:latin typeface="+mn-lt"/>
              </a:rPr>
              <a:t>Hjernens indre balance</a:t>
            </a:r>
            <a:r>
              <a:rPr lang="da-DK" sz="2800" b="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386535" y="1088740"/>
            <a:ext cx="848743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2996400" y="3789040"/>
            <a:ext cx="360465" cy="3607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157877" y="4194085"/>
            <a:ext cx="2654483" cy="8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800" b="0" dirty="0">
                <a:latin typeface="+mn-lt"/>
              </a:rPr>
              <a:t>Glutamat</a:t>
            </a:r>
          </a:p>
          <a:p>
            <a:pPr algn="ctr"/>
            <a:r>
              <a:rPr lang="da-DK" sz="1800" b="0" dirty="0">
                <a:latin typeface="+mn-lt"/>
              </a:rPr>
              <a:t>Øger hjernens aktivitet </a:t>
            </a:r>
          </a:p>
          <a:p>
            <a:pPr algn="ctr"/>
            <a:endParaRPr lang="da-DK" sz="1200" dirty="0">
              <a:latin typeface="+mn-lt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286636" y="4194085"/>
            <a:ext cx="28803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800" b="0" dirty="0">
                <a:latin typeface="+mn-lt"/>
              </a:rPr>
              <a:t>GABA</a:t>
            </a:r>
          </a:p>
          <a:p>
            <a:pPr algn="ctr"/>
            <a:r>
              <a:rPr lang="da-DK" sz="1800" b="0" dirty="0">
                <a:latin typeface="+mn-lt"/>
              </a:rPr>
              <a:t>Sænker hjernens aktivitet </a:t>
            </a:r>
          </a:p>
          <a:p>
            <a:pPr algn="ctr"/>
            <a:endParaRPr lang="da-DK" sz="1200" dirty="0">
              <a:latin typeface="+mn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597225" y="2798930"/>
            <a:ext cx="19672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800" b="0" dirty="0">
                <a:latin typeface="+mn-lt"/>
              </a:rPr>
              <a:t>Glutamat </a:t>
            </a:r>
          </a:p>
          <a:p>
            <a:endParaRPr lang="da-DK" sz="1200" dirty="0">
              <a:latin typeface="+mn-l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81590" y="2843935"/>
            <a:ext cx="19672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800" b="0" dirty="0">
                <a:latin typeface="+mn-lt"/>
              </a:rPr>
              <a:t>GABA </a:t>
            </a:r>
          </a:p>
          <a:p>
            <a:pPr algn="ctr"/>
            <a:endParaRPr lang="da-DK" sz="1200" dirty="0">
              <a:latin typeface="+mn-lt"/>
            </a:endParaRPr>
          </a:p>
        </p:txBody>
      </p:sp>
      <p:sp>
        <p:nvSpPr>
          <p:cNvPr id="12" name="Nedadgående pil 11"/>
          <p:cNvSpPr/>
          <p:nvPr/>
        </p:nvSpPr>
        <p:spPr bwMode="auto">
          <a:xfrm>
            <a:off x="2276745" y="2888940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Nedadgående pil 12"/>
          <p:cNvSpPr/>
          <p:nvPr/>
        </p:nvSpPr>
        <p:spPr bwMode="auto">
          <a:xfrm>
            <a:off x="2546775" y="2888940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Nedadgående pil 13"/>
          <p:cNvSpPr/>
          <p:nvPr/>
        </p:nvSpPr>
        <p:spPr bwMode="auto">
          <a:xfrm>
            <a:off x="2816805" y="2888941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Nedadgående pil 14"/>
          <p:cNvSpPr/>
          <p:nvPr/>
        </p:nvSpPr>
        <p:spPr bwMode="auto">
          <a:xfrm rot="10800000">
            <a:off x="7722350" y="2781549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Nedadgående pil 15"/>
          <p:cNvSpPr/>
          <p:nvPr/>
        </p:nvSpPr>
        <p:spPr bwMode="auto">
          <a:xfrm rot="10800000">
            <a:off x="7947375" y="2781549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Nedadgående pil 16"/>
          <p:cNvSpPr/>
          <p:nvPr/>
        </p:nvSpPr>
        <p:spPr bwMode="auto">
          <a:xfrm rot="10800000">
            <a:off x="8217405" y="2781549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2344984" y="5364163"/>
            <a:ext cx="456727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800" b="0" dirty="0">
                <a:latin typeface="+mn-lt"/>
              </a:rPr>
              <a:t>Hjernen bringes i ubalance</a:t>
            </a:r>
            <a:r>
              <a:rPr lang="da-DK" sz="2800" b="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aphicFrame>
        <p:nvGraphicFramePr>
          <p:cNvPr id="65542" name="Object 6"/>
          <p:cNvGraphicFramePr>
            <a:graphicFrameLocks noChangeAspect="1"/>
          </p:cNvGraphicFramePr>
          <p:nvPr/>
        </p:nvGraphicFramePr>
        <p:xfrm>
          <a:off x="3144945" y="1718810"/>
          <a:ext cx="3047235" cy="2385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08" name="Image" r:id="rId3" imgW="2134839" imgH="1982351" progId="">
                  <p:embed/>
                </p:oleObj>
              </mc:Choice>
              <mc:Fallback>
                <p:oleObj name="Image" r:id="rId3" imgW="2134839" imgH="198235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4945" y="1718810"/>
                        <a:ext cx="3047235" cy="23852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2996322" y="3879050"/>
            <a:ext cx="360543" cy="36021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10" name="Nedadgående pil 9"/>
          <p:cNvSpPr/>
          <p:nvPr/>
        </p:nvSpPr>
        <p:spPr bwMode="auto">
          <a:xfrm>
            <a:off x="2456765" y="4059070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582464" y="414456"/>
            <a:ext cx="21146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2800" dirty="0">
                <a:latin typeface="+mn-lt"/>
              </a:rPr>
              <a:t>Tilvænning</a:t>
            </a: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386535" y="1088740"/>
            <a:ext cx="848743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016605" y="3969060"/>
            <a:ext cx="19672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800" b="0" dirty="0">
                <a:latin typeface="+mn-lt"/>
              </a:rPr>
              <a:t>GABA </a:t>
            </a:r>
          </a:p>
          <a:p>
            <a:pPr algn="ctr"/>
            <a:endParaRPr lang="da-DK" sz="1200" dirty="0">
              <a:latin typeface="+mn-lt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642230" y="2393885"/>
            <a:ext cx="19672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800" b="0" dirty="0">
                <a:latin typeface="+mn-lt"/>
              </a:rPr>
              <a:t>Glutamat </a:t>
            </a:r>
          </a:p>
          <a:p>
            <a:endParaRPr lang="da-DK" sz="1200" dirty="0">
              <a:latin typeface="+mn-lt"/>
            </a:endParaRPr>
          </a:p>
        </p:txBody>
      </p:sp>
      <p:sp>
        <p:nvSpPr>
          <p:cNvPr id="11" name="Nedadgående pil 10"/>
          <p:cNvSpPr/>
          <p:nvPr/>
        </p:nvSpPr>
        <p:spPr bwMode="auto">
          <a:xfrm rot="10800000">
            <a:off x="7857365" y="2438890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Nedadgående pil 11"/>
          <p:cNvSpPr/>
          <p:nvPr/>
        </p:nvSpPr>
        <p:spPr bwMode="auto">
          <a:xfrm>
            <a:off x="2726795" y="4059070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Nedadgående pil 12"/>
          <p:cNvSpPr/>
          <p:nvPr/>
        </p:nvSpPr>
        <p:spPr bwMode="auto">
          <a:xfrm>
            <a:off x="3041830" y="4059070"/>
            <a:ext cx="225025" cy="3150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Nedadgående pil 16"/>
          <p:cNvSpPr/>
          <p:nvPr/>
        </p:nvSpPr>
        <p:spPr bwMode="auto">
          <a:xfrm rot="10800000">
            <a:off x="8127395" y="2438890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Nedadgående pil 18"/>
          <p:cNvSpPr/>
          <p:nvPr/>
        </p:nvSpPr>
        <p:spPr bwMode="auto">
          <a:xfrm rot="10800000">
            <a:off x="8397425" y="2438890"/>
            <a:ext cx="180020" cy="28741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633&quot;/&gt;&lt;/object&gt;&lt;object type=&quot;3&quot; unique_id=&quot;10005&quot;&gt;&lt;property id=&quot;20148&quot; value=&quot;5&quot;/&gt;&lt;property id=&quot;20300&quot; value=&quot;Slide 2&quot;/&gt;&lt;property id=&quot;20307&quot; value=&quot;689&quot;/&gt;&lt;/object&gt;&lt;object type=&quot;3&quot; unique_id=&quot;10006&quot;&gt;&lt;property id=&quot;20148&quot; value=&quot;5&quot;/&gt;&lt;property id=&quot;20300&quot; value=&quot;Slide 3 - &amp;quot;  Rekreativt forbrug kontra afhængighed&amp;quot;&quot;/&gt;&lt;property id=&quot;20307&quot; value=&quot;605&quot;/&gt;&lt;/object&gt;&lt;object type=&quot;3&quot; unique_id=&quot;10007&quot;&gt;&lt;property id=&quot;20148&quot; value=&quot;5&quot;/&gt;&lt;property id=&quot;20300&quot; value=&quot;Slide 4&quot;/&gt;&lt;property id=&quot;20307&quot; value=&quot;607&quot;/&gt;&lt;/object&gt;&lt;object type=&quot;3&quot; unique_id=&quot;10008&quot;&gt;&lt;property id=&quot;20148&quot; value=&quot;5&quot;/&gt;&lt;property id=&quot;20300&quot; value=&quot;Slide 5&quot;/&gt;&lt;property id=&quot;20307&quot; value=&quot;606&quot;/&gt;&lt;/object&gt;&lt;object type=&quot;3&quot; unique_id=&quot;10009&quot;&gt;&lt;property id=&quot;20148&quot; value=&quot;5&quot;/&gt;&lt;property id=&quot;20300&quot; value=&quot;Slide 6&quot;/&gt;&lt;property id=&quot;20307&quot; value=&quot;635&quot;/&gt;&lt;/object&gt;&lt;object type=&quot;3&quot; unique_id=&quot;10010&quot;&gt;&lt;property id=&quot;20148&quot; value=&quot;5&quot;/&gt;&lt;property id=&quot;20300&quot; value=&quot;Slide 7&quot;/&gt;&lt;property id=&quot;20307&quot; value=&quot;638&quot;/&gt;&lt;/object&gt;&lt;object type=&quot;3&quot; unique_id=&quot;10011&quot;&gt;&lt;property id=&quot;20148&quot; value=&quot;5&quot;/&gt;&lt;property id=&quot;20300&quot; value=&quot;Slide 8&quot;/&gt;&lt;property id=&quot;20307&quot; value=&quot;682&quot;/&gt;&lt;/object&gt;&lt;object type=&quot;3&quot; unique_id=&quot;10012&quot;&gt;&lt;property id=&quot;20148&quot; value=&quot;5&quot;/&gt;&lt;property id=&quot;20300&quot; value=&quot;Slide 9&quot;/&gt;&lt;property id=&quot;20307&quot; value=&quot;683&quot;/&gt;&lt;/object&gt;&lt;object type=&quot;3&quot; unique_id=&quot;10013&quot;&gt;&lt;property id=&quot;20148&quot; value=&quot;5&quot;/&gt;&lt;property id=&quot;20300&quot; value=&quot;Slide 10&quot;/&gt;&lt;property id=&quot;20307&quot; value=&quot;684&quot;/&gt;&lt;/object&gt;&lt;object type=&quot;3&quot; unique_id=&quot;10014&quot;&gt;&lt;property id=&quot;20148&quot; value=&quot;5&quot;/&gt;&lt;property id=&quot;20300&quot; value=&quot;Slide 11&quot;/&gt;&lt;property id=&quot;20307&quot; value=&quot;685&quot;/&gt;&lt;/object&gt;&lt;object type=&quot;3&quot; unique_id=&quot;10015&quot;&gt;&lt;property id=&quot;20148&quot; value=&quot;5&quot;/&gt;&lt;property id=&quot;20300&quot; value=&quot;Slide 12&quot;/&gt;&lt;property id=&quot;20307&quot; value=&quot;686&quot;/&gt;&lt;/object&gt;&lt;object type=&quot;3&quot; unique_id=&quot;10016&quot;&gt;&lt;property id=&quot;20148&quot; value=&quot;5&quot;/&gt;&lt;property id=&quot;20300&quot; value=&quot;Slide 13&quot;/&gt;&lt;property id=&quot;20307&quot; value=&quot;687&quot;/&gt;&lt;/object&gt;&lt;object type=&quot;3&quot; unique_id=&quot;10017&quot;&gt;&lt;property id=&quot;20148&quot; value=&quot;5&quot;/&gt;&lt;property id=&quot;20300&quot; value=&quot;Slide 14&quot;/&gt;&lt;property id=&quot;20307&quot; value=&quot;688&quot;/&gt;&lt;/object&gt;&lt;object type=&quot;3&quot; unique_id=&quot;10018&quot;&gt;&lt;property id=&quot;20148&quot; value=&quot;5&quot;/&gt;&lt;property id=&quot;20300&quot; value=&quot;Slide 15&quot;/&gt;&lt;property id=&quot;20307&quot; value=&quot;837&quot;/&gt;&lt;/object&gt;&lt;object type=&quot;3&quot; unique_id=&quot;10019&quot;&gt;&lt;property id=&quot;20148&quot; value=&quot;5&quot;/&gt;&lt;property id=&quot;20300&quot; value=&quot;Slide 16&quot;/&gt;&lt;property id=&quot;20307&quot; value=&quot;838&quot;/&gt;&lt;/object&gt;&lt;object type=&quot;3&quot; unique_id=&quot;10020&quot;&gt;&lt;property id=&quot;20148&quot; value=&quot;5&quot;/&gt;&lt;property id=&quot;20300&quot; value=&quot;Slide 17&quot;/&gt;&lt;property id=&quot;20307&quot; value=&quot;839&quot;/&gt;&lt;/object&gt;&lt;object type=&quot;3&quot; unique_id=&quot;10021&quot;&gt;&lt;property id=&quot;20148&quot; value=&quot;5&quot;/&gt;&lt;property id=&quot;20300&quot; value=&quot;Slide 18&quot;/&gt;&lt;property id=&quot;20307&quot; value=&quot;690&quot;/&gt;&lt;/object&gt;&lt;object type=&quot;3&quot; unique_id=&quot;10022&quot;&gt;&lt;property id=&quot;20148&quot; value=&quot;5&quot;/&gt;&lt;property id=&quot;20300&quot; value=&quot;Slide 19&quot;/&gt;&lt;property id=&quot;20307&quot; value=&quot;691&quot;/&gt;&lt;/object&gt;&lt;object type=&quot;3&quot; unique_id=&quot;10023&quot;&gt;&lt;property id=&quot;20148&quot; value=&quot;5&quot;/&gt;&lt;property id=&quot;20300&quot; value=&quot;Slide 20&quot;/&gt;&lt;property id=&quot;20307&quot; value=&quot;642&quot;/&gt;&lt;/object&gt;&lt;object type=&quot;3&quot; unique_id=&quot;10024&quot;&gt;&lt;property id=&quot;20148&quot; value=&quot;5&quot;/&gt;&lt;property id=&quot;20300&quot; value=&quot;Slide 21&quot;/&gt;&lt;property id=&quot;20307&quot; value=&quot;646&quot;/&gt;&lt;/object&gt;&lt;object type=&quot;3&quot; unique_id=&quot;10025&quot;&gt;&lt;property id=&quot;20148&quot; value=&quot;5&quot;/&gt;&lt;property id=&quot;20300&quot; value=&quot;Slide 22&quot;/&gt;&lt;property id=&quot;20307&quot; value=&quot;647&quot;/&gt;&lt;/object&gt;&lt;object type=&quot;3&quot; unique_id=&quot;10026&quot;&gt;&lt;property id=&quot;20148&quot; value=&quot;5&quot;/&gt;&lt;property id=&quot;20300&quot; value=&quot;Slide 23&quot;/&gt;&lt;property id=&quot;20307&quot; value=&quot;648&quot;/&gt;&lt;/object&gt;&lt;object type=&quot;3&quot; unique_id=&quot;10027&quot;&gt;&lt;property id=&quot;20148&quot; value=&quot;5&quot;/&gt;&lt;property id=&quot;20300&quot; value=&quot;Slide 24&quot;/&gt;&lt;property id=&quot;20307&quot; value=&quot;649&quot;/&gt;&lt;/object&gt;&lt;object type=&quot;3&quot; unique_id=&quot;10028&quot;&gt;&lt;property id=&quot;20148&quot; value=&quot;5&quot;/&gt;&lt;property id=&quot;20300&quot; value=&quot;Slide 25&quot;/&gt;&lt;property id=&quot;20307&quot; value=&quot;650&quot;/&gt;&lt;/object&gt;&lt;object type=&quot;3&quot; unique_id=&quot;10029&quot;&gt;&lt;property id=&quot;20148&quot; value=&quot;5&quot;/&gt;&lt;property id=&quot;20300&quot; value=&quot;Slide 26&quot;/&gt;&lt;property id=&quot;20307&quot; value=&quot;651&quot;/&gt;&lt;/object&gt;&lt;object type=&quot;3&quot; unique_id=&quot;10030&quot;&gt;&lt;property id=&quot;20148&quot; value=&quot;5&quot;/&gt;&lt;property id=&quot;20300&quot; value=&quot;Slide 27&quot;/&gt;&lt;property id=&quot;20307&quot; value=&quot;643&quot;/&gt;&lt;/object&gt;&lt;object type=&quot;3&quot; unique_id=&quot;10031&quot;&gt;&lt;property id=&quot;20148&quot; value=&quot;5&quot;/&gt;&lt;property id=&quot;20300&quot; value=&quot;Slide 28&quot;/&gt;&lt;property id=&quot;20307&quot; value=&quot;644&quot;/&gt;&lt;/object&gt;&lt;object type=&quot;3&quot; unique_id=&quot;10032&quot;&gt;&lt;property id=&quot;20148&quot; value=&quot;5&quot;/&gt;&lt;property id=&quot;20300&quot; value=&quot;Slide 29&quot;/&gt;&lt;property id=&quot;20307&quot; value=&quot;828&quot;/&gt;&lt;/object&gt;&lt;object type=&quot;3&quot; unique_id=&quot;10033&quot;&gt;&lt;property id=&quot;20148&quot; value=&quot;5&quot;/&gt;&lt;property id=&quot;20300&quot; value=&quot;Slide 30&quot;/&gt;&lt;property id=&quot;20307&quot; value=&quot;843&quot;/&gt;&lt;/object&gt;&lt;object type=&quot;3&quot; unique_id=&quot;10034&quot;&gt;&lt;property id=&quot;20148&quot; value=&quot;5&quot;/&gt;&lt;property id=&quot;20300&quot; value=&quot;Slide 31&quot;/&gt;&lt;property id=&quot;20307&quot; value=&quot;844&quot;/&gt;&lt;/object&gt;&lt;object type=&quot;3&quot; unique_id=&quot;10035&quot;&gt;&lt;property id=&quot;20148&quot; value=&quot;5&quot;/&gt;&lt;property id=&quot;20300&quot; value=&quot;Slide 32&quot;/&gt;&lt;property id=&quot;20307&quot; value=&quot;631&quot;/&gt;&lt;/object&gt;&lt;object type=&quot;3&quot; unique_id=&quot;10036&quot;&gt;&lt;property id=&quot;20148&quot; value=&quot;5&quot;/&gt;&lt;property id=&quot;20300&quot; value=&quot;Slide 33&quot;/&gt;&lt;property id=&quot;20307&quot; value=&quot;617&quot;/&gt;&lt;/object&gt;&lt;object type=&quot;3&quot; unique_id=&quot;10037&quot;&gt;&lt;property id=&quot;20148&quot; value=&quot;5&quot;/&gt;&lt;property id=&quot;20300&quot; value=&quot;Slide 34&quot;/&gt;&lt;property id=&quot;20307&quot; value=&quot;618&quot;/&gt;&lt;/object&gt;&lt;object type=&quot;3&quot; unique_id=&quot;10038&quot;&gt;&lt;property id=&quot;20148&quot; value=&quot;5&quot;/&gt;&lt;property id=&quot;20300&quot; value=&quot;Slide 35&quot;/&gt;&lt;property id=&quot;20307&quot; value=&quot;671&quot;/&gt;&lt;/object&gt;&lt;object type=&quot;3&quot; unique_id=&quot;10039&quot;&gt;&lt;property id=&quot;20148&quot; value=&quot;5&quot;/&gt;&lt;property id=&quot;20300&quot; value=&quot;Slide 36&quot;/&gt;&lt;property id=&quot;20307&quot; value=&quot;840&quot;/&gt;&lt;/object&gt;&lt;object type=&quot;3&quot; unique_id=&quot;10040&quot;&gt;&lt;property id=&quot;20148&quot; value=&quot;5&quot;/&gt;&lt;property id=&quot;20300&quot; value=&quot;Slide 37&quot;/&gt;&lt;property id=&quot;20307&quot; value=&quot;841&quot;/&gt;&lt;/object&gt;&lt;object type=&quot;3&quot; unique_id=&quot;10041&quot;&gt;&lt;property id=&quot;20148&quot; value=&quot;5&quot;/&gt;&lt;property id=&quot;20300&quot; value=&quot;Slide 38&quot;/&gt;&lt;property id=&quot;20307&quot; value=&quot;842&quot;/&gt;&lt;/object&gt;&lt;object type=&quot;3&quot; unique_id=&quot;10042&quot;&gt;&lt;property id=&quot;20148&quot; value=&quot;5&quot;/&gt;&lt;property id=&quot;20300&quot; value=&quot;Slide 39&quot;/&gt;&lt;property id=&quot;20307&quot; value=&quot;832&quot;/&gt;&lt;/object&gt;&lt;object type=&quot;3&quot; unique_id=&quot;10043&quot;&gt;&lt;property id=&quot;20148&quot; value=&quot;5&quot;/&gt;&lt;property id=&quot;20300&quot; value=&quot;Slide 40&quot;/&gt;&lt;property id=&quot;20307&quot; value=&quot;834&quot;/&gt;&lt;/object&gt;&lt;object type=&quot;3&quot; unique_id=&quot;10044&quot;&gt;&lt;property id=&quot;20148&quot; value=&quot;5&quot;/&gt;&lt;property id=&quot;20300&quot; value=&quot;Slide 41&quot;/&gt;&lt;property id=&quot;20307&quot; value=&quot;835&quot;/&gt;&lt;/object&gt;&lt;object type=&quot;3&quot; unique_id=&quot;10045&quot;&gt;&lt;property id=&quot;20148&quot; value=&quot;5&quot;/&gt;&lt;property id=&quot;20300&quot; value=&quot;Slide 42&quot;/&gt;&lt;property id=&quot;20307&quot; value=&quot;836&quot;/&gt;&lt;/object&gt;&lt;object type=&quot;3&quot; unique_id=&quot;10046&quot;&gt;&lt;property id=&quot;20148&quot; value=&quot;5&quot;/&gt;&lt;property id=&quot;20300&quot; value=&quot;Slide 43&quot;/&gt;&lt;property id=&quot;20307&quot; value=&quot;655&quot;/&gt;&lt;/object&gt;&lt;object type=&quot;3&quot; unique_id=&quot;10047&quot;&gt;&lt;property id=&quot;20148&quot; value=&quot;5&quot;/&gt;&lt;property id=&quot;20300&quot; value=&quot;Slide 44&quot;/&gt;&lt;property id=&quot;20307&quot; value=&quot;692&quot;/&gt;&lt;/object&gt;&lt;object type=&quot;3&quot; unique_id=&quot;10048&quot;&gt;&lt;property id=&quot;20148&quot; value=&quot;5&quot;/&gt;&lt;property id=&quot;20300&quot; value=&quot;Slide 45&quot;/&gt;&lt;property id=&quot;20307&quot; value=&quot;693&quot;/&gt;&lt;/object&gt;&lt;object type=&quot;3&quot; unique_id=&quot;10049&quot;&gt;&lt;property id=&quot;20148&quot; value=&quot;5&quot;/&gt;&lt;property id=&quot;20300&quot; value=&quot;Slide 46&quot;/&gt;&lt;property id=&quot;20307&quot; value=&quot;694&quot;/&gt;&lt;/object&gt;&lt;object type=&quot;3&quot; unique_id=&quot;10050&quot;&gt;&lt;property id=&quot;20148&quot; value=&quot;5&quot;/&gt;&lt;property id=&quot;20300&quot; value=&quot;Slide 47&quot;/&gt;&lt;property id=&quot;20307&quot; value=&quot;825&quot;/&gt;&lt;/object&gt;&lt;object type=&quot;3&quot; unique_id=&quot;10051&quot;&gt;&lt;property id=&quot;20148&quot; value=&quot;5&quot;/&gt;&lt;property id=&quot;20300&quot; value=&quot;Slide 48&quot;/&gt;&lt;property id=&quot;20307&quot; value=&quot;826&quot;/&gt;&lt;/object&gt;&lt;object type=&quot;3&quot; unique_id=&quot;10052&quot;&gt;&lt;property id=&quot;20148&quot; value=&quot;5&quot;/&gt;&lt;property id=&quot;20300&quot; value=&quot;Slide 49&quot;/&gt;&lt;property id=&quot;20307&quot; value=&quot;59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1311</Words>
  <Application>Microsoft Office PowerPoint</Application>
  <PresentationFormat>Skærmshow (4:3)</PresentationFormat>
  <Paragraphs>472</Paragraphs>
  <Slides>49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Diastitler</vt:lpstr>
      </vt:variant>
      <vt:variant>
        <vt:i4>49</vt:i4>
      </vt:variant>
    </vt:vector>
  </HeadingPairs>
  <TitlesOfParts>
    <vt:vector size="51" baseType="lpstr">
      <vt:lpstr>Default Design</vt:lpstr>
      <vt:lpstr>Image</vt:lpstr>
      <vt:lpstr>PowerPoint-præsentation</vt:lpstr>
      <vt:lpstr>PowerPoint-præsentation</vt:lpstr>
      <vt:lpstr>  Rekreativt forbrug kontra afhængighed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dryas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Henrik Rindom</dc:creator>
  <cp:lastModifiedBy>Pernille Endrup Jacobsen</cp:lastModifiedBy>
  <cp:revision>221</cp:revision>
  <dcterms:created xsi:type="dcterms:W3CDTF">2004-08-30T06:08:11Z</dcterms:created>
  <dcterms:modified xsi:type="dcterms:W3CDTF">2020-03-24T12:32:28Z</dcterms:modified>
</cp:coreProperties>
</file>